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73" r:id="rId6"/>
    <p:sldId id="274" r:id="rId7"/>
    <p:sldId id="275" r:id="rId8"/>
    <p:sldId id="283" r:id="rId9"/>
    <p:sldId id="284" r:id="rId10"/>
    <p:sldId id="285" r:id="rId11"/>
    <p:sldId id="286" r:id="rId12"/>
    <p:sldId id="276" r:id="rId13"/>
    <p:sldId id="277" r:id="rId14"/>
    <p:sldId id="287" r:id="rId15"/>
    <p:sldId id="292" r:id="rId16"/>
    <p:sldId id="280" r:id="rId17"/>
    <p:sldId id="289" r:id="rId18"/>
    <p:sldId id="290" r:id="rId19"/>
    <p:sldId id="291" r:id="rId20"/>
    <p:sldId id="282" r:id="rId21"/>
    <p:sldId id="281" r:id="rId22"/>
    <p:sldId id="293" r:id="rId23"/>
    <p:sldId id="279" r:id="rId24"/>
    <p:sldId id="288" r:id="rId2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8ED4753-E042-486F-9A07-C1E6DC5CC9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331640" y="1628800"/>
            <a:ext cx="7126560" cy="2304255"/>
          </a:xfrm>
        </p:spPr>
        <p:txBody>
          <a:bodyPr anchor="t">
            <a:noAutofit/>
          </a:bodyPr>
          <a:lstStyle>
            <a:lvl1pPr algn="r">
              <a:defRPr sz="3200">
                <a:solidFill>
                  <a:schemeClr val="tx1"/>
                </a:solidFill>
              </a:defRPr>
            </a:lvl1pPr>
          </a:lstStyle>
          <a:p>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COVER, NO PICTURE, BLUE</a:t>
            </a:r>
            <a:br>
              <a:rPr lang="fi-FI"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name of the presentation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black or white text</a:t>
            </a:r>
            <a:endParaRPr lang="fi-FI" dirty="0"/>
          </a:p>
        </p:txBody>
      </p:sp>
      <p:sp>
        <p:nvSpPr>
          <p:cNvPr id="3" name="Alaotsikko 2"/>
          <p:cNvSpPr>
            <a:spLocks noGrp="1"/>
          </p:cNvSpPr>
          <p:nvPr>
            <p:ph type="subTitle" idx="1" hasCustomPrompt="1"/>
          </p:nvPr>
        </p:nvSpPr>
        <p:spPr>
          <a:xfrm>
            <a:off x="1331640" y="3933056"/>
            <a:ext cx="7128792" cy="1224136"/>
          </a:xfrm>
        </p:spPr>
        <p:txBody>
          <a:bodyPr anchor="b">
            <a:normAutofit/>
          </a:bodyPr>
          <a:lstStyle>
            <a:lvl1pPr marL="0" indent="0" algn="r">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The name of the presenter</a:t>
            </a:r>
            <a:br>
              <a:rPr lang="en-US" dirty="0"/>
            </a:br>
            <a:r>
              <a:rPr lang="en-US" dirty="0"/>
              <a:t>Finnish Environment Institute SYKE</a:t>
            </a:r>
            <a:br>
              <a:rPr lang="en-US" dirty="0"/>
            </a:br>
            <a:r>
              <a:rPr lang="en-US" dirty="0"/>
              <a:t>Event &amp; date</a:t>
            </a:r>
          </a:p>
        </p:txBody>
      </p:sp>
      <p:pic>
        <p:nvPicPr>
          <p:cNvPr id="7" name="Kuva 6">
            <a:extLst>
              <a:ext uri="{FF2B5EF4-FFF2-40B4-BE49-F238E27FC236}">
                <a16:creationId xmlns:a16="http://schemas.microsoft.com/office/drawing/2014/main" id="{90125A7F-C815-4EE0-9A04-1DD5AE3CE3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237494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62CF9E5-D70D-481B-A3EF-9D481257D8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title" hasCustomPrompt="1"/>
          </p:nvPr>
        </p:nvSpPr>
        <p:spPr>
          <a:xfrm>
            <a:off x="1259632" y="404664"/>
            <a:ext cx="7427168" cy="1012974"/>
          </a:xfrm>
        </p:spPr>
        <p:txBody>
          <a:bodyPr anchor="t"/>
          <a:lstStyle>
            <a:lvl1pPr>
              <a:defRPr/>
            </a:lvl1pPr>
          </a:lstStyle>
          <a:p>
            <a:r>
              <a:rPr lang="fi-FI" dirty="0" err="1"/>
              <a:t>Title</a:t>
            </a:r>
            <a:endParaRPr lang="fi-FI" dirty="0"/>
          </a:p>
        </p:txBody>
      </p:sp>
      <p:sp>
        <p:nvSpPr>
          <p:cNvPr id="3" name="Sisällön paikkamerkki 2"/>
          <p:cNvSpPr>
            <a:spLocks noGrp="1"/>
          </p:cNvSpPr>
          <p:nvPr>
            <p:ph idx="1" hasCustomPrompt="1"/>
          </p:nvPr>
        </p:nvSpPr>
        <p:spPr>
          <a:xfrm>
            <a:off x="1259632" y="2348879"/>
            <a:ext cx="7427168" cy="3528393"/>
          </a:xfrm>
        </p:spPr>
        <p:txBody>
          <a:bodyPr/>
          <a:lstStyle>
            <a:lvl1pPr>
              <a:defRPr/>
            </a:lvl1pPr>
            <a:lvl3pPr>
              <a:defRPr sz="1800"/>
            </a:lvl3pPr>
          </a:lstStyle>
          <a:p>
            <a:pPr lvl="0"/>
            <a:r>
              <a:rPr lang="fi-FI" dirty="0" err="1"/>
              <a:t>First</a:t>
            </a:r>
            <a:r>
              <a:rPr lang="fi-FI" dirty="0"/>
              <a:t> </a:t>
            </a:r>
            <a:r>
              <a:rPr lang="fi-FI" dirty="0" err="1"/>
              <a:t>level</a:t>
            </a:r>
            <a:r>
              <a:rPr lang="fi-FI" dirty="0"/>
              <a:t> of a </a:t>
            </a:r>
            <a:r>
              <a:rPr lang="fi-FI" dirty="0" err="1"/>
              <a:t>list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6" name="Dian numeron paikkamerkki 5"/>
          <p:cNvSpPr>
            <a:spLocks noGrp="1"/>
          </p:cNvSpPr>
          <p:nvPr>
            <p:ph type="sldNum" sz="quarter" idx="12"/>
          </p:nvPr>
        </p:nvSpPr>
        <p:spPr/>
        <p:txBody>
          <a:bodyPr/>
          <a:lstStyle/>
          <a:p>
            <a:fld id="{51004B3C-FB33-46E3-9024-64DB5C19982F}" type="slidenum">
              <a:rPr lang="fi-FI" smtClean="0"/>
              <a:t>‹#›</a:t>
            </a:fld>
            <a:endParaRPr lang="fi-FI"/>
          </a:p>
        </p:txBody>
      </p:sp>
      <p:sp>
        <p:nvSpPr>
          <p:cNvPr id="12" name="Tekstiruutu 11"/>
          <p:cNvSpPr txBox="1"/>
          <p:nvPr userDrawn="1"/>
        </p:nvSpPr>
        <p:spPr>
          <a:xfrm>
            <a:off x="179512" y="1772816"/>
            <a:ext cx="2448272" cy="369332"/>
          </a:xfrm>
          <a:prstGeom prst="rect">
            <a:avLst/>
          </a:prstGeom>
          <a:noFill/>
        </p:spPr>
        <p:txBody>
          <a:bodyPr wrap="square" rtlCol="0">
            <a:spAutoFit/>
          </a:bodyPr>
          <a:lstStyle/>
          <a:p>
            <a:endParaRPr lang="fi-FI" dirty="0"/>
          </a:p>
        </p:txBody>
      </p:sp>
      <p:sp>
        <p:nvSpPr>
          <p:cNvPr id="14" name="Tekstin paikkamerkki 2"/>
          <p:cNvSpPr>
            <a:spLocks noGrp="1"/>
          </p:cNvSpPr>
          <p:nvPr>
            <p:ph type="body" idx="13" hasCustomPrompt="1"/>
          </p:nvPr>
        </p:nvSpPr>
        <p:spPr>
          <a:xfrm>
            <a:off x="1267958" y="1412775"/>
            <a:ext cx="7408497" cy="729373"/>
          </a:xfrm>
        </p:spPr>
        <p:txBody>
          <a:bodyPr anchor="t"/>
          <a:lstStyle>
            <a:lvl1pPr marL="0" indent="0">
              <a:buNone/>
              <a:defRPr sz="20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err="1"/>
              <a:t>Subheading</a:t>
            </a:r>
            <a:r>
              <a:rPr lang="fi-FI" dirty="0"/>
              <a:t> </a:t>
            </a:r>
            <a:r>
              <a:rPr lang="fi-FI" dirty="0" err="1"/>
              <a:t>or</a:t>
            </a:r>
            <a:r>
              <a:rPr lang="fi-FI" dirty="0"/>
              <a:t> </a:t>
            </a:r>
            <a:r>
              <a:rPr lang="fi-FI" dirty="0" err="1"/>
              <a:t>introduction</a:t>
            </a:r>
            <a:endParaRPr lang="fi-FI" dirty="0"/>
          </a:p>
        </p:txBody>
      </p:sp>
      <p:pic>
        <p:nvPicPr>
          <p:cNvPr id="10" name="Kuva 9">
            <a:extLst>
              <a:ext uri="{FF2B5EF4-FFF2-40B4-BE49-F238E27FC236}">
                <a16:creationId xmlns:a16="http://schemas.microsoft.com/office/drawing/2014/main" id="{68E274E1-BFF2-41DC-B113-633C4144E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257003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CE27DA97-DB97-477D-85D8-6CD6D69F75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title" hasCustomPrompt="1"/>
          </p:nvPr>
        </p:nvSpPr>
        <p:spPr>
          <a:xfrm>
            <a:off x="1259632" y="404664"/>
            <a:ext cx="7427168" cy="1012974"/>
          </a:xfrm>
        </p:spPr>
        <p:txBody>
          <a:bodyPr anchor="t"/>
          <a:lstStyle>
            <a:lvl1pPr>
              <a:defRPr/>
            </a:lvl1pPr>
          </a:lstStyle>
          <a:p>
            <a:r>
              <a:rPr lang="fi-FI" dirty="0" err="1"/>
              <a:t>Title</a:t>
            </a:r>
            <a:endParaRPr lang="fi-FI" dirty="0"/>
          </a:p>
        </p:txBody>
      </p:sp>
      <p:sp>
        <p:nvSpPr>
          <p:cNvPr id="3" name="Sisällön paikkamerkki 2"/>
          <p:cNvSpPr>
            <a:spLocks noGrp="1"/>
          </p:cNvSpPr>
          <p:nvPr>
            <p:ph idx="1" hasCustomPrompt="1"/>
          </p:nvPr>
        </p:nvSpPr>
        <p:spPr>
          <a:xfrm>
            <a:off x="1259632" y="1412777"/>
            <a:ext cx="7427168" cy="4464496"/>
          </a:xfrm>
        </p:spPr>
        <p:txBody>
          <a:bodyPr/>
          <a:lstStyle>
            <a:lvl3pPr>
              <a:defRPr sz="1800"/>
            </a:lvl3pPr>
          </a:lstStyle>
          <a:p>
            <a:pPr lvl="0"/>
            <a:r>
              <a:rPr lang="fi-FI" dirty="0" err="1"/>
              <a:t>First</a:t>
            </a:r>
            <a:r>
              <a:rPr lang="fi-FI" dirty="0"/>
              <a:t> </a:t>
            </a:r>
            <a:r>
              <a:rPr lang="fi-FI" dirty="0" err="1"/>
              <a:t>level</a:t>
            </a:r>
            <a:r>
              <a:rPr lang="fi-FI" dirty="0"/>
              <a:t> of a </a:t>
            </a:r>
            <a:r>
              <a:rPr lang="fi-FI" dirty="0" err="1"/>
              <a:t>list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6" name="Dian numeron paikkamerkki 5"/>
          <p:cNvSpPr>
            <a:spLocks noGrp="1"/>
          </p:cNvSpPr>
          <p:nvPr>
            <p:ph type="sldNum" sz="quarter" idx="12"/>
          </p:nvPr>
        </p:nvSpPr>
        <p:spPr/>
        <p:txBody>
          <a:bodyPr/>
          <a:lstStyle/>
          <a:p>
            <a:fld id="{51004B3C-FB33-46E3-9024-64DB5C19982F}" type="slidenum">
              <a:rPr lang="fi-FI" smtClean="0"/>
              <a:t>‹#›</a:t>
            </a:fld>
            <a:endParaRPr lang="fi-FI"/>
          </a:p>
        </p:txBody>
      </p:sp>
      <p:pic>
        <p:nvPicPr>
          <p:cNvPr id="9" name="Kuva 8">
            <a:extLst>
              <a:ext uri="{FF2B5EF4-FFF2-40B4-BE49-F238E27FC236}">
                <a16:creationId xmlns:a16="http://schemas.microsoft.com/office/drawing/2014/main" id="{2E19047F-6577-4ECA-AC6B-FBE6DC5B83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31777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2BE8361-53A6-4EC6-8402-A7CF064DA9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title" hasCustomPrompt="1"/>
          </p:nvPr>
        </p:nvSpPr>
        <p:spPr>
          <a:xfrm>
            <a:off x="1259632" y="404664"/>
            <a:ext cx="7427168" cy="1012974"/>
          </a:xfrm>
        </p:spPr>
        <p:txBody>
          <a:bodyPr anchor="t"/>
          <a:lstStyle>
            <a:lvl1pPr>
              <a:defRPr/>
            </a:lvl1pPr>
          </a:lstStyle>
          <a:p>
            <a:r>
              <a:rPr lang="fi-FI" dirty="0" err="1"/>
              <a:t>Title</a:t>
            </a:r>
            <a:endParaRPr lang="fi-FI" dirty="0"/>
          </a:p>
        </p:txBody>
      </p:sp>
      <p:sp>
        <p:nvSpPr>
          <p:cNvPr id="6" name="Dian numeron paikkamerkki 5"/>
          <p:cNvSpPr>
            <a:spLocks noGrp="1"/>
          </p:cNvSpPr>
          <p:nvPr>
            <p:ph type="sldNum" sz="quarter" idx="12"/>
          </p:nvPr>
        </p:nvSpPr>
        <p:spPr/>
        <p:txBody>
          <a:bodyPr/>
          <a:lstStyle/>
          <a:p>
            <a:fld id="{51004B3C-FB33-46E3-9024-64DB5C19982F}" type="slidenum">
              <a:rPr lang="fi-FI" smtClean="0"/>
              <a:t>‹#›</a:t>
            </a:fld>
            <a:endParaRPr lang="fi-FI"/>
          </a:p>
        </p:txBody>
      </p:sp>
      <p:sp>
        <p:nvSpPr>
          <p:cNvPr id="7" name="Sisällön paikkamerkki 2"/>
          <p:cNvSpPr>
            <a:spLocks noGrp="1"/>
          </p:cNvSpPr>
          <p:nvPr>
            <p:ph sz="half" idx="1" hasCustomPrompt="1"/>
          </p:nvPr>
        </p:nvSpPr>
        <p:spPr>
          <a:xfrm>
            <a:off x="1259632" y="2276872"/>
            <a:ext cx="3236168" cy="3744417"/>
          </a:xfrm>
        </p:spPr>
        <p:txBody>
          <a:bodyPr/>
          <a:lstStyle>
            <a:lvl1pPr>
              <a:defRPr sz="20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err="1"/>
              <a:t>First</a:t>
            </a:r>
            <a:r>
              <a:rPr lang="fi-FI" dirty="0"/>
              <a:t> </a:t>
            </a:r>
            <a:r>
              <a:rPr lang="fi-FI" dirty="0" err="1"/>
              <a:t>level</a:t>
            </a:r>
            <a:r>
              <a:rPr lang="fi-FI" dirty="0"/>
              <a:t> of a </a:t>
            </a:r>
            <a:r>
              <a:rPr lang="fi-FI" dirty="0" err="1"/>
              <a:t>list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Sisällön paikkamerkki 3"/>
          <p:cNvSpPr>
            <a:spLocks noGrp="1"/>
          </p:cNvSpPr>
          <p:nvPr>
            <p:ph sz="half" idx="2" hasCustomPrompt="1"/>
          </p:nvPr>
        </p:nvSpPr>
        <p:spPr>
          <a:xfrm>
            <a:off x="4648200" y="2276872"/>
            <a:ext cx="4038600" cy="3744417"/>
          </a:xfrm>
        </p:spPr>
        <p:txBody>
          <a:bodyPr/>
          <a:lstStyle>
            <a:lvl1pPr>
              <a:defRPr sz="20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err="1"/>
              <a:t>First</a:t>
            </a:r>
            <a:r>
              <a:rPr lang="fi-FI" dirty="0"/>
              <a:t> </a:t>
            </a:r>
            <a:r>
              <a:rPr lang="fi-FI" dirty="0" err="1"/>
              <a:t>level</a:t>
            </a:r>
            <a:r>
              <a:rPr lang="fi-FI" dirty="0"/>
              <a:t> of a </a:t>
            </a:r>
            <a:r>
              <a:rPr lang="fi-FI" dirty="0" err="1"/>
              <a:t>list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ekstin paikkamerkki 2"/>
          <p:cNvSpPr>
            <a:spLocks noGrp="1"/>
          </p:cNvSpPr>
          <p:nvPr>
            <p:ph type="body" idx="13" hasCustomPrompt="1"/>
          </p:nvPr>
        </p:nvSpPr>
        <p:spPr>
          <a:xfrm>
            <a:off x="1267959" y="1412775"/>
            <a:ext cx="7408497" cy="729373"/>
          </a:xfrm>
        </p:spPr>
        <p:txBody>
          <a:bodyPr anchor="t"/>
          <a:lstStyle>
            <a:lvl1pPr marL="0" indent="0">
              <a:buNone/>
              <a:defRPr sz="20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err="1"/>
              <a:t>Subheading</a:t>
            </a:r>
            <a:r>
              <a:rPr lang="fi-FI" dirty="0"/>
              <a:t> </a:t>
            </a:r>
            <a:r>
              <a:rPr lang="fi-FI" dirty="0" err="1"/>
              <a:t>or</a:t>
            </a:r>
            <a:r>
              <a:rPr lang="fi-FI" dirty="0"/>
              <a:t> </a:t>
            </a:r>
            <a:r>
              <a:rPr lang="fi-FI" dirty="0" err="1"/>
              <a:t>introduction</a:t>
            </a:r>
            <a:endParaRPr lang="fi-FI" dirty="0"/>
          </a:p>
        </p:txBody>
      </p:sp>
      <p:pic>
        <p:nvPicPr>
          <p:cNvPr id="12" name="Kuva 11">
            <a:extLst>
              <a:ext uri="{FF2B5EF4-FFF2-40B4-BE49-F238E27FC236}">
                <a16:creationId xmlns:a16="http://schemas.microsoft.com/office/drawing/2014/main" id="{E2D24EE6-4914-4AB2-8637-1E431E3962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4149760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8EDF02A6-2591-467D-9C0F-434DFC014B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title" hasCustomPrompt="1"/>
          </p:nvPr>
        </p:nvSpPr>
        <p:spPr>
          <a:xfrm>
            <a:off x="1259632" y="404664"/>
            <a:ext cx="7427168" cy="1012974"/>
          </a:xfrm>
        </p:spPr>
        <p:txBody>
          <a:bodyPr anchor="t"/>
          <a:lstStyle>
            <a:lvl1pPr>
              <a:defRPr/>
            </a:lvl1pPr>
          </a:lstStyle>
          <a:p>
            <a:r>
              <a:rPr lang="fi-FI" dirty="0" err="1"/>
              <a:t>Title</a:t>
            </a:r>
            <a:endParaRPr lang="fi-FI" dirty="0"/>
          </a:p>
        </p:txBody>
      </p:sp>
      <p:sp>
        <p:nvSpPr>
          <p:cNvPr id="6" name="Dian numeron paikkamerkki 5"/>
          <p:cNvSpPr>
            <a:spLocks noGrp="1"/>
          </p:cNvSpPr>
          <p:nvPr>
            <p:ph type="sldNum" sz="quarter" idx="12"/>
          </p:nvPr>
        </p:nvSpPr>
        <p:spPr/>
        <p:txBody>
          <a:bodyPr/>
          <a:lstStyle/>
          <a:p>
            <a:fld id="{51004B3C-FB33-46E3-9024-64DB5C19982F}" type="slidenum">
              <a:rPr lang="fi-FI" smtClean="0"/>
              <a:t>‹#›</a:t>
            </a:fld>
            <a:endParaRPr lang="fi-FI"/>
          </a:p>
        </p:txBody>
      </p:sp>
      <p:sp>
        <p:nvSpPr>
          <p:cNvPr id="7" name="Sisällön paikkamerkki 2"/>
          <p:cNvSpPr>
            <a:spLocks noGrp="1"/>
          </p:cNvSpPr>
          <p:nvPr>
            <p:ph sz="half" idx="1" hasCustomPrompt="1"/>
          </p:nvPr>
        </p:nvSpPr>
        <p:spPr>
          <a:xfrm>
            <a:off x="1259632" y="1412776"/>
            <a:ext cx="3236168" cy="4608513"/>
          </a:xfrm>
        </p:spPr>
        <p:txBody>
          <a:bodyPr/>
          <a:lstStyle>
            <a:lvl1pPr>
              <a:defRPr sz="20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err="1"/>
              <a:t>First</a:t>
            </a:r>
            <a:r>
              <a:rPr lang="fi-FI" dirty="0"/>
              <a:t> </a:t>
            </a:r>
            <a:r>
              <a:rPr lang="fi-FI" dirty="0" err="1"/>
              <a:t>level</a:t>
            </a:r>
            <a:r>
              <a:rPr lang="fi-FI" dirty="0"/>
              <a:t> of a </a:t>
            </a:r>
            <a:r>
              <a:rPr lang="fi-FI" dirty="0" err="1"/>
              <a:t>list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Sisällön paikkamerkki 3"/>
          <p:cNvSpPr>
            <a:spLocks noGrp="1"/>
          </p:cNvSpPr>
          <p:nvPr>
            <p:ph sz="half" idx="2" hasCustomPrompt="1"/>
          </p:nvPr>
        </p:nvSpPr>
        <p:spPr>
          <a:xfrm>
            <a:off x="4648200" y="1412776"/>
            <a:ext cx="4038600" cy="4608513"/>
          </a:xfrm>
        </p:spPr>
        <p:txBody>
          <a:bodyPr/>
          <a:lstStyle>
            <a:lvl1pPr>
              <a:defRPr sz="20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err="1"/>
              <a:t>First</a:t>
            </a:r>
            <a:r>
              <a:rPr lang="fi-FI" dirty="0"/>
              <a:t> </a:t>
            </a:r>
            <a:r>
              <a:rPr lang="fi-FI" dirty="0" err="1"/>
              <a:t>level</a:t>
            </a:r>
            <a:r>
              <a:rPr lang="fi-FI" dirty="0"/>
              <a:t> of a </a:t>
            </a:r>
            <a:r>
              <a:rPr lang="fi-FI" dirty="0" err="1"/>
              <a:t>list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pic>
        <p:nvPicPr>
          <p:cNvPr id="11" name="Kuva 10">
            <a:extLst>
              <a:ext uri="{FF2B5EF4-FFF2-40B4-BE49-F238E27FC236}">
                <a16:creationId xmlns:a16="http://schemas.microsoft.com/office/drawing/2014/main" id="{DA613879-DFCB-449A-B702-481FBE1B70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2132339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C85D0927-1D90-42D5-80C5-6AC7C9B3B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title" hasCustomPrompt="1"/>
          </p:nvPr>
        </p:nvSpPr>
        <p:spPr>
          <a:xfrm>
            <a:off x="1259632" y="404664"/>
            <a:ext cx="7427168" cy="1012974"/>
          </a:xfrm>
        </p:spPr>
        <p:txBody>
          <a:bodyPr anchor="t"/>
          <a:lstStyle>
            <a:lvl1pPr>
              <a:defRPr/>
            </a:lvl1pPr>
          </a:lstStyle>
          <a:p>
            <a:r>
              <a:rPr lang="fi-FI" dirty="0" err="1"/>
              <a:t>Title</a:t>
            </a:r>
            <a:endParaRPr lang="fi-FI" dirty="0"/>
          </a:p>
        </p:txBody>
      </p:sp>
      <p:sp>
        <p:nvSpPr>
          <p:cNvPr id="6" name="Dian numeron paikkamerkki 5"/>
          <p:cNvSpPr>
            <a:spLocks noGrp="1"/>
          </p:cNvSpPr>
          <p:nvPr>
            <p:ph type="sldNum" sz="quarter" idx="12"/>
          </p:nvPr>
        </p:nvSpPr>
        <p:spPr/>
        <p:txBody>
          <a:bodyPr/>
          <a:lstStyle/>
          <a:p>
            <a:fld id="{51004B3C-FB33-46E3-9024-64DB5C19982F}" type="slidenum">
              <a:rPr lang="fi-FI" smtClean="0"/>
              <a:t>‹#›</a:t>
            </a:fld>
            <a:endParaRPr lang="fi-FI"/>
          </a:p>
        </p:txBody>
      </p:sp>
      <p:sp>
        <p:nvSpPr>
          <p:cNvPr id="12" name="Tekstiruutu 11"/>
          <p:cNvSpPr txBox="1"/>
          <p:nvPr userDrawn="1"/>
        </p:nvSpPr>
        <p:spPr>
          <a:xfrm>
            <a:off x="179512" y="1772816"/>
            <a:ext cx="2448272" cy="369332"/>
          </a:xfrm>
          <a:prstGeom prst="rect">
            <a:avLst/>
          </a:prstGeom>
          <a:noFill/>
        </p:spPr>
        <p:txBody>
          <a:bodyPr wrap="square" rtlCol="0">
            <a:spAutoFit/>
          </a:bodyPr>
          <a:lstStyle/>
          <a:p>
            <a:endParaRPr lang="fi-FI" dirty="0"/>
          </a:p>
        </p:txBody>
      </p:sp>
      <p:sp>
        <p:nvSpPr>
          <p:cNvPr id="7" name="Sisällön paikkamerkki 2"/>
          <p:cNvSpPr>
            <a:spLocks noGrp="1"/>
          </p:cNvSpPr>
          <p:nvPr>
            <p:ph sz="half" idx="1" hasCustomPrompt="1"/>
          </p:nvPr>
        </p:nvSpPr>
        <p:spPr>
          <a:xfrm>
            <a:off x="1259632" y="2276872"/>
            <a:ext cx="2664296" cy="3744417"/>
          </a:xfrm>
        </p:spPr>
        <p:txBody>
          <a:bodyPr/>
          <a:lstStyle>
            <a:lvl1pPr>
              <a:defRPr sz="20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err="1"/>
              <a:t>First</a:t>
            </a:r>
            <a:r>
              <a:rPr lang="fi-FI" dirty="0"/>
              <a:t> </a:t>
            </a:r>
            <a:r>
              <a:rPr lang="fi-FI" dirty="0" err="1"/>
              <a:t>level</a:t>
            </a:r>
            <a:r>
              <a:rPr lang="fi-FI" dirty="0"/>
              <a:t> of a </a:t>
            </a:r>
            <a:r>
              <a:rPr lang="fi-FI" dirty="0" err="1"/>
              <a:t>list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ekstin paikkamerkki 2"/>
          <p:cNvSpPr>
            <a:spLocks noGrp="1"/>
          </p:cNvSpPr>
          <p:nvPr>
            <p:ph type="body" idx="13" hasCustomPrompt="1"/>
          </p:nvPr>
        </p:nvSpPr>
        <p:spPr>
          <a:xfrm>
            <a:off x="1267958" y="1412775"/>
            <a:ext cx="7408497" cy="729373"/>
          </a:xfrm>
        </p:spPr>
        <p:txBody>
          <a:bodyPr anchor="t"/>
          <a:lstStyle>
            <a:lvl1pPr marL="0" indent="0">
              <a:buNone/>
              <a:defRPr sz="20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err="1"/>
              <a:t>Subheading</a:t>
            </a:r>
            <a:r>
              <a:rPr lang="fi-FI" dirty="0"/>
              <a:t> </a:t>
            </a:r>
            <a:r>
              <a:rPr lang="fi-FI" dirty="0" err="1"/>
              <a:t>or</a:t>
            </a:r>
            <a:r>
              <a:rPr lang="fi-FI" dirty="0"/>
              <a:t> </a:t>
            </a:r>
            <a:r>
              <a:rPr lang="fi-FI" dirty="0" err="1"/>
              <a:t>introduction</a:t>
            </a:r>
            <a:endParaRPr lang="fi-FI" dirty="0"/>
          </a:p>
        </p:txBody>
      </p:sp>
      <p:sp>
        <p:nvSpPr>
          <p:cNvPr id="10" name="Sisällön paikkamerkki 2"/>
          <p:cNvSpPr>
            <a:spLocks noGrp="1"/>
          </p:cNvSpPr>
          <p:nvPr>
            <p:ph sz="half" idx="14" hasCustomPrompt="1"/>
          </p:nvPr>
        </p:nvSpPr>
        <p:spPr>
          <a:xfrm>
            <a:off x="4067944" y="2276872"/>
            <a:ext cx="4608512" cy="3744416"/>
          </a:xfrm>
        </p:spPr>
        <p:txBody>
          <a:bodyPr>
            <a:noAutofit/>
          </a:bodyPr>
          <a:lstStyle>
            <a:lvl1pPr marL="0" indent="0" algn="l" defTabSz="914400" rtl="0" eaLnBrk="1" latinLnBrk="0" hangingPunct="1">
              <a:lnSpc>
                <a:spcPts val="1800"/>
              </a:lnSpc>
              <a:spcBef>
                <a:spcPts val="0"/>
              </a:spcBef>
              <a:buClr>
                <a:schemeClr val="accent2">
                  <a:lumMod val="75000"/>
                </a:schemeClr>
              </a:buClr>
              <a:buFont typeface="Arial" pitchFamily="34" charset="0"/>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marL="0" lvl="0" indent="0" algn="l" defTabSz="914400" rtl="0" eaLnBrk="1" latinLnBrk="0" hangingPunct="1">
              <a:lnSpc>
                <a:spcPts val="1800"/>
              </a:lnSpc>
              <a:spcBef>
                <a:spcPts val="0"/>
              </a:spcBef>
              <a:buClr>
                <a:schemeClr val="accent2">
                  <a:lumMod val="75000"/>
                </a:schemeClr>
              </a:buClr>
              <a:buFont typeface="Arial" pitchFamily="34" charset="0"/>
              <a:buNone/>
            </a:pPr>
            <a:r>
              <a:rPr lang="en-GB" sz="1600" i="1" kern="1200" baseline="0" dirty="0">
                <a:solidFill>
                  <a:srgbClr val="FF0000"/>
                </a:solidFill>
                <a:latin typeface="Calibri" panose="020F0502020204030204" pitchFamily="34" charset="0"/>
                <a:ea typeface="+mn-ea"/>
                <a:cs typeface="+mn-cs"/>
              </a:rPr>
              <a:t>Add table, picture, graph or SmartArt chart </a:t>
            </a:r>
            <a:br>
              <a:rPr lang="en-GB" sz="1600" i="1" kern="1200" baseline="0" dirty="0">
                <a:solidFill>
                  <a:srgbClr val="FF0000"/>
                </a:solidFill>
                <a:latin typeface="Calibri" panose="020F0502020204030204" pitchFamily="34" charset="0"/>
                <a:ea typeface="+mn-ea"/>
                <a:cs typeface="+mn-cs"/>
              </a:rPr>
            </a:br>
            <a:r>
              <a:rPr lang="en-GB" sz="1600" i="1" kern="1200" baseline="0" dirty="0">
                <a:solidFill>
                  <a:srgbClr val="FF0000"/>
                </a:solidFill>
                <a:latin typeface="Calibri" panose="020F0502020204030204" pitchFamily="34" charset="0"/>
                <a:ea typeface="+mn-ea"/>
                <a:cs typeface="+mn-cs"/>
              </a:rPr>
              <a:t>by clicking the icon.</a:t>
            </a:r>
            <a:endParaRPr lang="fi-FI" sz="1600" i="1" kern="1200" baseline="0" dirty="0">
              <a:solidFill>
                <a:srgbClr val="FF0000"/>
              </a:solidFill>
              <a:latin typeface="Calibri" panose="020F0502020204030204" pitchFamily="34" charset="0"/>
              <a:ea typeface="+mn-ea"/>
              <a:cs typeface="+mn-cs"/>
            </a:endParaRPr>
          </a:p>
        </p:txBody>
      </p:sp>
      <p:pic>
        <p:nvPicPr>
          <p:cNvPr id="13" name="Kuva 12">
            <a:extLst>
              <a:ext uri="{FF2B5EF4-FFF2-40B4-BE49-F238E27FC236}">
                <a16:creationId xmlns:a16="http://schemas.microsoft.com/office/drawing/2014/main" id="{84C475E3-9E54-437E-8AA2-047F682581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2132339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4A11EBA1-1D90-47F8-9339-DDAD4B1209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title" hasCustomPrompt="1"/>
          </p:nvPr>
        </p:nvSpPr>
        <p:spPr>
          <a:xfrm>
            <a:off x="1540042" y="404664"/>
            <a:ext cx="7146758" cy="1012974"/>
          </a:xfrm>
        </p:spPr>
        <p:txBody>
          <a:bodyPr anchor="t"/>
          <a:lstStyle>
            <a:lvl1pPr>
              <a:defRPr/>
            </a:lvl1pPr>
          </a:lstStyle>
          <a:p>
            <a:r>
              <a:rPr lang="fi-FI" dirty="0" err="1"/>
              <a:t>Title</a:t>
            </a:r>
            <a:endParaRPr lang="fi-FI" dirty="0"/>
          </a:p>
        </p:txBody>
      </p:sp>
      <p:sp>
        <p:nvSpPr>
          <p:cNvPr id="6" name="Dian numeron paikkamerkki 5"/>
          <p:cNvSpPr>
            <a:spLocks noGrp="1"/>
          </p:cNvSpPr>
          <p:nvPr>
            <p:ph type="sldNum" sz="quarter" idx="12"/>
          </p:nvPr>
        </p:nvSpPr>
        <p:spPr/>
        <p:txBody>
          <a:bodyPr/>
          <a:lstStyle/>
          <a:p>
            <a:fld id="{51004B3C-FB33-46E3-9024-64DB5C19982F}" type="slidenum">
              <a:rPr lang="fi-FI" smtClean="0"/>
              <a:t>‹#›</a:t>
            </a:fld>
            <a:endParaRPr lang="fi-FI"/>
          </a:p>
        </p:txBody>
      </p:sp>
      <p:sp>
        <p:nvSpPr>
          <p:cNvPr id="12" name="Tekstiruutu 11"/>
          <p:cNvSpPr txBox="1"/>
          <p:nvPr userDrawn="1"/>
        </p:nvSpPr>
        <p:spPr>
          <a:xfrm>
            <a:off x="179512" y="1772816"/>
            <a:ext cx="2448272" cy="369332"/>
          </a:xfrm>
          <a:prstGeom prst="rect">
            <a:avLst/>
          </a:prstGeom>
          <a:noFill/>
        </p:spPr>
        <p:txBody>
          <a:bodyPr wrap="square" rtlCol="0">
            <a:spAutoFit/>
          </a:bodyPr>
          <a:lstStyle/>
          <a:p>
            <a:endParaRPr lang="fi-FI" dirty="0"/>
          </a:p>
        </p:txBody>
      </p:sp>
      <p:sp>
        <p:nvSpPr>
          <p:cNvPr id="10" name="Sisällön paikkamerkki 2"/>
          <p:cNvSpPr>
            <a:spLocks noGrp="1"/>
          </p:cNvSpPr>
          <p:nvPr>
            <p:ph sz="half" idx="14" hasCustomPrompt="1"/>
          </p:nvPr>
        </p:nvSpPr>
        <p:spPr>
          <a:xfrm>
            <a:off x="1547664" y="1412776"/>
            <a:ext cx="7128792" cy="3960440"/>
          </a:xfrm>
        </p:spPr>
        <p:txBody>
          <a:bodyPr>
            <a:noAutofit/>
          </a:bodyPr>
          <a:lstStyle>
            <a:lvl1pPr marL="0" indent="0" algn="l" defTabSz="914400" rtl="0" eaLnBrk="1" latinLnBrk="0" hangingPunct="1">
              <a:lnSpc>
                <a:spcPts val="1800"/>
              </a:lnSpc>
              <a:spcBef>
                <a:spcPts val="0"/>
              </a:spcBef>
              <a:buClr>
                <a:schemeClr val="accent2">
                  <a:lumMod val="75000"/>
                </a:schemeClr>
              </a:buClr>
              <a:buFont typeface="Arial" pitchFamily="34" charset="0"/>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marL="0" lvl="0" indent="0" algn="l" defTabSz="914400" rtl="0" eaLnBrk="1" latinLnBrk="0" hangingPunct="1">
              <a:lnSpc>
                <a:spcPts val="1800"/>
              </a:lnSpc>
              <a:spcBef>
                <a:spcPts val="0"/>
              </a:spcBef>
              <a:buClr>
                <a:schemeClr val="accent2">
                  <a:lumMod val="75000"/>
                </a:schemeClr>
              </a:buClr>
              <a:buFont typeface="Arial" pitchFamily="34" charset="0"/>
              <a:buNone/>
            </a:pPr>
            <a:r>
              <a:rPr lang="en-GB" sz="1600" i="1" kern="1200" baseline="0" dirty="0">
                <a:solidFill>
                  <a:srgbClr val="FF0000"/>
                </a:solidFill>
                <a:latin typeface="Calibri" panose="020F0502020204030204" pitchFamily="34" charset="0"/>
                <a:ea typeface="+mn-ea"/>
                <a:cs typeface="+mn-cs"/>
              </a:rPr>
              <a:t>Add table, picture, graph or SmartArt chart by clicking the icon.</a:t>
            </a:r>
            <a:endParaRPr lang="fi-FI" sz="1600" i="1" kern="1200" baseline="0" dirty="0">
              <a:solidFill>
                <a:srgbClr val="FF0000"/>
              </a:solidFill>
              <a:latin typeface="Calibri" panose="020F0502020204030204" pitchFamily="34" charset="0"/>
              <a:ea typeface="+mn-ea"/>
              <a:cs typeface="+mn-cs"/>
            </a:endParaRPr>
          </a:p>
        </p:txBody>
      </p:sp>
      <p:sp>
        <p:nvSpPr>
          <p:cNvPr id="11" name="Tekstin paikkamerkki 2"/>
          <p:cNvSpPr>
            <a:spLocks noGrp="1"/>
          </p:cNvSpPr>
          <p:nvPr>
            <p:ph type="body" idx="13" hasCustomPrompt="1"/>
          </p:nvPr>
        </p:nvSpPr>
        <p:spPr>
          <a:xfrm>
            <a:off x="1547664" y="5445224"/>
            <a:ext cx="7128792" cy="576065"/>
          </a:xfrm>
        </p:spPr>
        <p:txBody>
          <a:bodyPr anchor="t">
            <a:normAutofit/>
          </a:bodyPr>
          <a:lstStyle>
            <a:lvl1pPr marL="0" indent="0">
              <a:buNone/>
              <a:defRPr sz="1600" b="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err="1"/>
              <a:t>Caption</a:t>
            </a:r>
            <a:endParaRPr lang="fi-FI" dirty="0"/>
          </a:p>
        </p:txBody>
      </p:sp>
      <p:pic>
        <p:nvPicPr>
          <p:cNvPr id="13" name="Kuva 12">
            <a:extLst>
              <a:ext uri="{FF2B5EF4-FFF2-40B4-BE49-F238E27FC236}">
                <a16:creationId xmlns:a16="http://schemas.microsoft.com/office/drawing/2014/main" id="{31BE505D-73BB-459A-813F-2DBE8CDCE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12799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839E5577-35D3-420A-ADEB-CE0F78B518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title" hasCustomPrompt="1"/>
          </p:nvPr>
        </p:nvSpPr>
        <p:spPr>
          <a:xfrm>
            <a:off x="1259632" y="404664"/>
            <a:ext cx="7427167" cy="1012974"/>
          </a:xfrm>
        </p:spPr>
        <p:txBody>
          <a:bodyPr anchor="t"/>
          <a:lstStyle>
            <a:lvl1pPr>
              <a:defRPr/>
            </a:lvl1pPr>
          </a:lstStyle>
          <a:p>
            <a:r>
              <a:rPr lang="fi-FI" dirty="0" err="1"/>
              <a:t>Title</a:t>
            </a:r>
            <a:endParaRPr lang="fi-FI" dirty="0"/>
          </a:p>
        </p:txBody>
      </p:sp>
      <p:sp>
        <p:nvSpPr>
          <p:cNvPr id="6" name="Dian numeron paikkamerkki 5"/>
          <p:cNvSpPr>
            <a:spLocks noGrp="1"/>
          </p:cNvSpPr>
          <p:nvPr>
            <p:ph type="sldNum" sz="quarter" idx="12"/>
          </p:nvPr>
        </p:nvSpPr>
        <p:spPr/>
        <p:txBody>
          <a:bodyPr/>
          <a:lstStyle/>
          <a:p>
            <a:fld id="{51004B3C-FB33-46E3-9024-64DB5C19982F}" type="slidenum">
              <a:rPr lang="fi-FI" smtClean="0"/>
              <a:t>‹#›</a:t>
            </a:fld>
            <a:endParaRPr lang="fi-FI"/>
          </a:p>
        </p:txBody>
      </p:sp>
      <p:sp>
        <p:nvSpPr>
          <p:cNvPr id="12" name="Tekstiruutu 11"/>
          <p:cNvSpPr txBox="1"/>
          <p:nvPr userDrawn="1"/>
        </p:nvSpPr>
        <p:spPr>
          <a:xfrm>
            <a:off x="179512" y="1772816"/>
            <a:ext cx="2448272" cy="369332"/>
          </a:xfrm>
          <a:prstGeom prst="rect">
            <a:avLst/>
          </a:prstGeom>
          <a:noFill/>
        </p:spPr>
        <p:txBody>
          <a:bodyPr wrap="square" rtlCol="0">
            <a:spAutoFit/>
          </a:bodyPr>
          <a:lstStyle/>
          <a:p>
            <a:endParaRPr lang="fi-FI" dirty="0"/>
          </a:p>
        </p:txBody>
      </p:sp>
      <p:sp>
        <p:nvSpPr>
          <p:cNvPr id="15" name="Tekstin paikkamerkki 10"/>
          <p:cNvSpPr>
            <a:spLocks noGrp="1"/>
          </p:cNvSpPr>
          <p:nvPr>
            <p:ph type="body" sz="quarter" idx="14" hasCustomPrompt="1"/>
          </p:nvPr>
        </p:nvSpPr>
        <p:spPr>
          <a:xfrm>
            <a:off x="1259632" y="1412776"/>
            <a:ext cx="3240360" cy="4464496"/>
          </a:xfrm>
        </p:spPr>
        <p:txBody>
          <a:bodyPr/>
          <a:lstStyle>
            <a:lvl1pPr marL="0" indent="0">
              <a:buNone/>
              <a:defRPr b="1">
                <a:solidFill>
                  <a:schemeClr val="accent3"/>
                </a:solidFill>
              </a:defRPr>
            </a:lvl1pPr>
          </a:lstStyle>
          <a:p>
            <a:pPr lvl="0"/>
            <a:r>
              <a:rPr lang="fi-FI" dirty="0" err="1"/>
              <a:t>Text</a:t>
            </a:r>
            <a:endParaRPr lang="fi-FI" dirty="0"/>
          </a:p>
        </p:txBody>
      </p:sp>
      <p:sp>
        <p:nvSpPr>
          <p:cNvPr id="10" name="Kuvan paikkamerkki 7"/>
          <p:cNvSpPr>
            <a:spLocks noGrp="1" noChangeAspect="1"/>
          </p:cNvSpPr>
          <p:nvPr>
            <p:ph type="pic" sz="quarter" idx="15" hasCustomPrompt="1"/>
          </p:nvPr>
        </p:nvSpPr>
        <p:spPr>
          <a:xfrm>
            <a:off x="4836204" y="1460956"/>
            <a:ext cx="3408204" cy="3408204"/>
          </a:xfrm>
          <a:prstGeom prst="ellipse">
            <a:avLst/>
          </a:prstGeom>
          <a:solidFill>
            <a:schemeClr val="bg1"/>
          </a:solidFill>
          <a:ln w="69850">
            <a:solidFill>
              <a:schemeClr val="accent3">
                <a:lumMod val="20000"/>
                <a:lumOff val="80000"/>
              </a:schemeClr>
            </a:solidFill>
          </a:ln>
        </p:spPr>
        <p:txBody>
          <a:bodyPr wrap="none" lIns="0" tIns="0" rIns="0" anchor="t" anchorCtr="0"/>
          <a:lstStyle>
            <a:lvl1pPr marL="0" marR="0" indent="0" algn="ctr" defTabSz="914400" rtl="0" eaLnBrk="1" fontAlgn="auto" latinLnBrk="0" hangingPunct="1">
              <a:lnSpc>
                <a:spcPts val="1200"/>
              </a:lnSpc>
              <a:spcBef>
                <a:spcPts val="0"/>
              </a:spcBef>
              <a:spcAft>
                <a:spcPts val="0"/>
              </a:spcAft>
              <a:buClr>
                <a:schemeClr val="accent1"/>
              </a:buClr>
              <a:buSzTx/>
              <a:buFont typeface="Arial" pitchFamily="34" charset="0"/>
              <a:buNone/>
              <a:tabLst/>
              <a:defRPr sz="1200" b="0" i="1" baseline="0">
                <a:solidFill>
                  <a:srgbClr val="FF0000"/>
                </a:solidFill>
              </a:defRPr>
            </a:lvl1pPr>
          </a:lstStyle>
          <a:p>
            <a:pPr algn="ctr">
              <a:lnSpc>
                <a:spcPts val="1200"/>
              </a:lnSpc>
            </a:pPr>
            <a:r>
              <a:rPr lang="en-GB" sz="1100" b="0" i="1" kern="1200" baseline="0" dirty="0">
                <a:solidFill>
                  <a:srgbClr val="FF0000"/>
                </a:solidFill>
                <a:latin typeface="Calibri" panose="020F0502020204030204" pitchFamily="34" charset="0"/>
                <a:ea typeface="+mn-ea"/>
                <a:cs typeface="+mn-cs"/>
              </a:rPr>
              <a:t>Add a picture by clicking the icon.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To change the cropping of the picture,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activate the picture frame and select the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‘Crop’ tool from the Picture Format tab &gt;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you can now move the picture or scale it to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be larger within the selection box. </a:t>
            </a:r>
            <a:br>
              <a:rPr lang="en-GB" sz="1100" b="0" i="1" kern="1200" baseline="0" dirty="0">
                <a:solidFill>
                  <a:srgbClr val="FF0000"/>
                </a:solidFill>
                <a:latin typeface="Calibri" panose="020F0502020204030204" pitchFamily="34" charset="0"/>
                <a:ea typeface="+mn-ea"/>
                <a:cs typeface="+mn-cs"/>
              </a:rPr>
            </a:b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Scale the picture by holding down the Shift key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and clicking and dragging the light-coloured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balls on the corners of the picture.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When you are satisfied with the cropping/scaling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of the picture, click outside the picture.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To change the picture, activate the picture,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remove the picture with the Delete key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and click the picture to </a:t>
            </a:r>
            <a:br>
              <a:rPr lang="en-GB" sz="1100" b="0" i="1" kern="1200" baseline="0" dirty="0">
                <a:solidFill>
                  <a:srgbClr val="FF0000"/>
                </a:solidFill>
                <a:latin typeface="Calibri" panose="020F0502020204030204" pitchFamily="34" charset="0"/>
                <a:ea typeface="+mn-ea"/>
                <a:cs typeface="+mn-cs"/>
              </a:rPr>
            </a:br>
            <a:r>
              <a:rPr lang="en-GB" sz="1100" b="0" i="1" kern="1200" baseline="0" dirty="0">
                <a:solidFill>
                  <a:srgbClr val="FF0000"/>
                </a:solidFill>
                <a:latin typeface="Calibri" panose="020F0502020204030204" pitchFamily="34" charset="0"/>
                <a:ea typeface="+mn-ea"/>
                <a:cs typeface="+mn-cs"/>
              </a:rPr>
              <a:t>add a new picture. </a:t>
            </a:r>
            <a:endParaRPr lang="fi-FI" sz="1100" b="0" i="1" kern="1200" baseline="0" dirty="0">
              <a:solidFill>
                <a:srgbClr val="FF0000"/>
              </a:solidFill>
              <a:latin typeface="Calibri" panose="020F0502020204030204" pitchFamily="34" charset="0"/>
              <a:ea typeface="+mn-ea"/>
              <a:cs typeface="+mn-cs"/>
            </a:endParaRPr>
          </a:p>
        </p:txBody>
      </p:sp>
      <p:pic>
        <p:nvPicPr>
          <p:cNvPr id="11" name="Kuva 10">
            <a:extLst>
              <a:ext uri="{FF2B5EF4-FFF2-40B4-BE49-F238E27FC236}">
                <a16:creationId xmlns:a16="http://schemas.microsoft.com/office/drawing/2014/main" id="{6D96C0A8-1564-4B08-831A-E0E6248722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2695469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C571C63-1884-4DCD-B8B2-89AFE322CD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title" hasCustomPrompt="1"/>
          </p:nvPr>
        </p:nvSpPr>
        <p:spPr>
          <a:xfrm>
            <a:off x="1259632" y="404664"/>
            <a:ext cx="7427168" cy="1012974"/>
          </a:xfrm>
        </p:spPr>
        <p:txBody>
          <a:bodyPr anchor="t"/>
          <a:lstStyle>
            <a:lvl1pPr>
              <a:defRPr/>
            </a:lvl1pPr>
          </a:lstStyle>
          <a:p>
            <a:r>
              <a:rPr lang="fi-FI" dirty="0" err="1"/>
              <a:t>Title</a:t>
            </a:r>
            <a:endParaRPr lang="fi-FI" dirty="0"/>
          </a:p>
        </p:txBody>
      </p:sp>
      <p:sp>
        <p:nvSpPr>
          <p:cNvPr id="6" name="Dian numeron paikkamerkki 5"/>
          <p:cNvSpPr>
            <a:spLocks noGrp="1"/>
          </p:cNvSpPr>
          <p:nvPr>
            <p:ph type="sldNum" sz="quarter" idx="12"/>
          </p:nvPr>
        </p:nvSpPr>
        <p:spPr/>
        <p:txBody>
          <a:bodyPr/>
          <a:lstStyle/>
          <a:p>
            <a:fld id="{51004B3C-FB33-46E3-9024-64DB5C19982F}" type="slidenum">
              <a:rPr lang="fi-FI" smtClean="0"/>
              <a:t>‹#›</a:t>
            </a:fld>
            <a:endParaRPr lang="fi-FI"/>
          </a:p>
        </p:txBody>
      </p:sp>
      <p:sp>
        <p:nvSpPr>
          <p:cNvPr id="9" name="Kuvan paikkamerkki 7"/>
          <p:cNvSpPr>
            <a:spLocks noGrp="1" noChangeAspect="1"/>
          </p:cNvSpPr>
          <p:nvPr>
            <p:ph type="pic" sz="quarter" idx="13" hasCustomPrompt="1"/>
          </p:nvPr>
        </p:nvSpPr>
        <p:spPr>
          <a:xfrm>
            <a:off x="4499992" y="536"/>
            <a:ext cx="4644008" cy="6857464"/>
          </a:xfrm>
          <a:prstGeom prst="rect">
            <a:avLst/>
          </a:prstGeom>
          <a:ln w="19050">
            <a:noFill/>
          </a:ln>
          <a:effectLst/>
        </p:spPr>
        <p:txBody>
          <a:bodyPr anchor="ctr" anchorCtr="0"/>
          <a:lstStyle>
            <a:lvl1pPr marL="0" marR="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sz="1200" b="0" i="1" baseline="0">
                <a:solidFill>
                  <a:srgbClr val="FF0000"/>
                </a:solidFill>
                <a:effectLst/>
              </a:defRPr>
            </a:lvl1pPr>
          </a:lstStyle>
          <a:p>
            <a:pPr marL="0" marR="0" lvl="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a:pPr>
            <a:r>
              <a:rPr lang="en-US" dirty="0"/>
              <a:t>Add a picture by clicking the icon. </a:t>
            </a:r>
            <a:br>
              <a:rPr lang="en-US" dirty="0"/>
            </a:br>
            <a:r>
              <a:rPr lang="en-US" dirty="0"/>
              <a:t>To change the cropping of the picture, activate the picture frame and </a:t>
            </a:r>
            <a:br>
              <a:rPr lang="en-US" dirty="0"/>
            </a:br>
            <a:r>
              <a:rPr lang="en-US" dirty="0"/>
              <a:t>select the ‘Crop’ tool from the Picture Format tab &gt; </a:t>
            </a:r>
            <a:br>
              <a:rPr lang="en-US" dirty="0"/>
            </a:br>
            <a:r>
              <a:rPr lang="en-US" dirty="0"/>
              <a:t>you can now move the picture or scale it to be larger within the selection box. </a:t>
            </a:r>
            <a:br>
              <a:rPr lang="en-US" dirty="0"/>
            </a:br>
            <a:br>
              <a:rPr lang="en-US" dirty="0"/>
            </a:br>
            <a:br>
              <a:rPr lang="en-US" dirty="0"/>
            </a:br>
            <a:br>
              <a:rPr lang="en-US" dirty="0"/>
            </a:br>
            <a:br>
              <a:rPr lang="en-US" dirty="0"/>
            </a:br>
            <a:r>
              <a:rPr lang="en-US" dirty="0"/>
              <a:t>Scale the picture by holding down the Shift key and clicking and </a:t>
            </a:r>
            <a:br>
              <a:rPr lang="en-US" dirty="0"/>
            </a:br>
            <a:r>
              <a:rPr lang="en-US" dirty="0"/>
              <a:t>dragging the </a:t>
            </a:r>
            <a:r>
              <a:rPr lang="en-US" dirty="0" err="1"/>
              <a:t>light-coloured</a:t>
            </a:r>
            <a:r>
              <a:rPr lang="en-US" dirty="0"/>
              <a:t> balls on the corners of the picture. </a:t>
            </a:r>
            <a:br>
              <a:rPr lang="en-US" dirty="0"/>
            </a:br>
            <a:r>
              <a:rPr lang="en-US" dirty="0"/>
              <a:t>When you are satisfied with the cropping/scaling of the picture, </a:t>
            </a:r>
            <a:br>
              <a:rPr lang="en-US" dirty="0"/>
            </a:br>
            <a:r>
              <a:rPr lang="en-US" dirty="0"/>
              <a:t>click outside the picture. </a:t>
            </a:r>
          </a:p>
          <a:p>
            <a:pPr marL="0" marR="0" lvl="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a:pPr>
            <a:br>
              <a:rPr lang="en-US" dirty="0"/>
            </a:br>
            <a:r>
              <a:rPr lang="en-US" dirty="0"/>
              <a:t>To change the picture, activate the picture, remove the picture </a:t>
            </a:r>
            <a:br>
              <a:rPr lang="en-US" dirty="0"/>
            </a:br>
            <a:r>
              <a:rPr lang="en-US" dirty="0"/>
              <a:t>with the Delete key and click the picture to add a new picture. </a:t>
            </a:r>
          </a:p>
        </p:txBody>
      </p:sp>
      <p:sp>
        <p:nvSpPr>
          <p:cNvPr id="8" name="Sisällön paikkamerkki 3"/>
          <p:cNvSpPr>
            <a:spLocks noGrp="1"/>
          </p:cNvSpPr>
          <p:nvPr>
            <p:ph sz="half" idx="2" hasCustomPrompt="1"/>
          </p:nvPr>
        </p:nvSpPr>
        <p:spPr>
          <a:xfrm>
            <a:off x="1259632" y="1443688"/>
            <a:ext cx="3228633" cy="4464496"/>
          </a:xfrm>
          <a:noFill/>
        </p:spPr>
        <p:txBody>
          <a:bodyPr>
            <a:noAutofit/>
          </a:bodyPr>
          <a:lstStyle>
            <a:lvl1pPr>
              <a:buClr>
                <a:schemeClr val="accent1">
                  <a:lumMod val="75000"/>
                </a:schemeClr>
              </a:buClr>
              <a:defRPr sz="2000">
                <a:solidFill>
                  <a:schemeClr val="tx1"/>
                </a:solidFill>
              </a:defRPr>
            </a:lvl1pPr>
            <a:lvl2pPr>
              <a:buClr>
                <a:schemeClr val="accent1">
                  <a:lumMod val="75000"/>
                </a:schemeClr>
              </a:buClr>
              <a:defRPr sz="2000">
                <a:solidFill>
                  <a:schemeClr val="tx1"/>
                </a:solidFill>
              </a:defRPr>
            </a:lvl2pPr>
            <a:lvl3pPr>
              <a:buClr>
                <a:schemeClr val="accent1">
                  <a:lumMod val="75000"/>
                </a:schemeClr>
              </a:buClr>
              <a:defRPr sz="1800">
                <a:solidFill>
                  <a:schemeClr val="accent5"/>
                </a:solidFill>
              </a:defRPr>
            </a:lvl3pPr>
            <a:lvl4pPr>
              <a:buNone/>
              <a:defRPr sz="1600"/>
            </a:lvl4pPr>
            <a:lvl5pPr>
              <a:defRPr sz="1600"/>
            </a:lvl5pPr>
            <a:lvl6pPr>
              <a:defRPr sz="1800"/>
            </a:lvl6pPr>
            <a:lvl7pPr>
              <a:defRPr sz="1800"/>
            </a:lvl7pPr>
            <a:lvl8pPr>
              <a:defRPr sz="1800"/>
            </a:lvl8pPr>
            <a:lvl9pPr>
              <a:defRPr sz="1800"/>
            </a:lvl9pPr>
          </a:lstStyle>
          <a:p>
            <a:pPr lvl="0"/>
            <a:r>
              <a:rPr lang="fi-FI" dirty="0" err="1"/>
              <a:t>First</a:t>
            </a:r>
            <a:r>
              <a:rPr lang="fi-FI" dirty="0"/>
              <a:t> </a:t>
            </a:r>
            <a:r>
              <a:rPr lang="fi-FI" dirty="0" err="1"/>
              <a:t>level</a:t>
            </a:r>
            <a:r>
              <a:rPr lang="fi-FI" dirty="0"/>
              <a:t> of a </a:t>
            </a:r>
            <a:r>
              <a:rPr lang="fi-FI" dirty="0" err="1"/>
              <a:t>list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pic>
        <p:nvPicPr>
          <p:cNvPr id="11" name="Kuva 10">
            <a:extLst>
              <a:ext uri="{FF2B5EF4-FFF2-40B4-BE49-F238E27FC236}">
                <a16:creationId xmlns:a16="http://schemas.microsoft.com/office/drawing/2014/main" id="{6FCA8CA3-BB14-43FB-85DD-50CEE4A01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283091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Otsikko ja sisältö">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51004B3C-FB33-46E3-9024-64DB5C19982F}" type="slidenum">
              <a:rPr lang="fi-FI" smtClean="0"/>
              <a:t>‹#›</a:t>
            </a:fld>
            <a:endParaRPr lang="fi-FI"/>
          </a:p>
        </p:txBody>
      </p:sp>
      <p:sp>
        <p:nvSpPr>
          <p:cNvPr id="12" name="Tekstiruutu 11"/>
          <p:cNvSpPr txBox="1"/>
          <p:nvPr userDrawn="1"/>
        </p:nvSpPr>
        <p:spPr>
          <a:xfrm>
            <a:off x="179512" y="1772816"/>
            <a:ext cx="2448272" cy="369332"/>
          </a:xfrm>
          <a:prstGeom prst="rect">
            <a:avLst/>
          </a:prstGeom>
          <a:noFill/>
        </p:spPr>
        <p:txBody>
          <a:bodyPr wrap="square" rtlCol="0">
            <a:spAutoFit/>
          </a:bodyPr>
          <a:lstStyle/>
          <a:p>
            <a:endParaRPr lang="fi-FI" dirty="0"/>
          </a:p>
        </p:txBody>
      </p:sp>
      <p:sp>
        <p:nvSpPr>
          <p:cNvPr id="8" name="Kuvan paikkamerkki 7"/>
          <p:cNvSpPr>
            <a:spLocks noGrp="1" noChangeAspect="1"/>
          </p:cNvSpPr>
          <p:nvPr>
            <p:ph type="pic" sz="quarter" idx="13" hasCustomPrompt="1"/>
          </p:nvPr>
        </p:nvSpPr>
        <p:spPr>
          <a:xfrm>
            <a:off x="1" y="0"/>
            <a:ext cx="9151200" cy="6858000"/>
          </a:xfrm>
          <a:prstGeom prst="rect">
            <a:avLst/>
          </a:prstGeom>
        </p:spPr>
        <p:txBody>
          <a:bodyPr lIns="180000" tIns="180000" rIns="180000" anchor="t" anchorCtr="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sz="1200" b="0" i="1" baseline="0">
                <a:solidFill>
                  <a:srgbClr val="FF0000"/>
                </a:solidFill>
              </a:defRPr>
            </a:lvl1pPr>
          </a:lstStyle>
          <a:p>
            <a:r>
              <a:rPr lang="en-GB" sz="1200" b="0" i="1" kern="1200" baseline="0" dirty="0">
                <a:solidFill>
                  <a:srgbClr val="FF0000"/>
                </a:solidFill>
                <a:latin typeface="Calibri" panose="020F0502020204030204" pitchFamily="34" charset="0"/>
                <a:ea typeface="+mn-ea"/>
                <a:cs typeface="+mn-cs"/>
              </a:rPr>
              <a:t>Add a picture to the background of the slide by clicking the icon.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cropping of the picture, activate the picture frame and select the ‘Crop’ tool from the Picture Format tab &gt;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you can now move the picture or scale it to be larger within the selection box.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Scale the picture by holding down the Shift key and clicking and dragging the light-coloured balls on the corners of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When you are satisfied with the cropping/scaling of the picture, click outside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The text boxes will reappear when you activate the picture and select ‘Send to Back’ (Picture </a:t>
            </a:r>
            <a:r>
              <a:rPr lang="en-GB" sz="1200" b="0" i="1" kern="1200" baseline="0" dirty="0" err="1">
                <a:solidFill>
                  <a:srgbClr val="FF0000"/>
                </a:solidFill>
                <a:latin typeface="Calibri" panose="020F0502020204030204" pitchFamily="34" charset="0"/>
                <a:ea typeface="+mn-ea"/>
                <a:cs typeface="+mn-cs"/>
              </a:rPr>
              <a:t>Formar</a:t>
            </a:r>
            <a:r>
              <a:rPr lang="en-GB" sz="1200" b="0" i="1" kern="1200" baseline="0" dirty="0">
                <a:solidFill>
                  <a:srgbClr val="FF0000"/>
                </a:solidFill>
                <a:latin typeface="Calibri" panose="020F0502020204030204" pitchFamily="34" charset="0"/>
                <a:ea typeface="+mn-ea"/>
                <a:cs typeface="+mn-cs"/>
              </a:rPr>
              <a:t> &gt; Send Backward &gt; Send to Back /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right click &gt; Send to Back)</a:t>
            </a:r>
            <a:r>
              <a:rPr lang="fi-FI" sz="1200" b="0" i="1" kern="1200" baseline="0" dirty="0">
                <a:solidFill>
                  <a:srgbClr val="FF0000"/>
                </a:solidFill>
                <a:latin typeface="Calibri" panose="020F0502020204030204" pitchFamily="34" charset="0"/>
                <a:ea typeface="+mn-ea"/>
                <a:cs typeface="+mn-cs"/>
              </a:rPr>
              <a:t>.</a:t>
            </a: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picture, activate the picture, bring the picture to the front, remove the picture with the Delete key and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click the picture to add a new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Remember to send the picture to the back so that you can see the text.</a:t>
            </a:r>
            <a:endParaRPr lang="fi-FI" dirty="0"/>
          </a:p>
        </p:txBody>
      </p:sp>
      <p:sp>
        <p:nvSpPr>
          <p:cNvPr id="10" name="Otsikko 1"/>
          <p:cNvSpPr>
            <a:spLocks noGrp="1"/>
          </p:cNvSpPr>
          <p:nvPr>
            <p:ph type="ctrTitle" hasCustomPrompt="1"/>
          </p:nvPr>
        </p:nvSpPr>
        <p:spPr>
          <a:xfrm>
            <a:off x="1763688" y="3789040"/>
            <a:ext cx="6838950" cy="1968986"/>
          </a:xfrm>
        </p:spPr>
        <p:txBody>
          <a:bodyPr anchor="b" anchorCtr="0">
            <a:noAutofit/>
          </a:bodyPr>
          <a:lstStyle>
            <a:lvl1pPr algn="r">
              <a:lnSpc>
                <a:spcPts val="2800"/>
              </a:lnSpc>
              <a:defRPr lang="fi-FI"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Interstitial slides liven up the presentation and can contain a short text section and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big picture, or a round picture.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Sometimes a well-planned quote can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work just as well without a picture.</a:t>
            </a:r>
            <a:endParaRPr lang="fi-FI" dirty="0"/>
          </a:p>
        </p:txBody>
      </p:sp>
      <p:pic>
        <p:nvPicPr>
          <p:cNvPr id="9" name="Kuva 8">
            <a:extLst>
              <a:ext uri="{FF2B5EF4-FFF2-40B4-BE49-F238E27FC236}">
                <a16:creationId xmlns:a16="http://schemas.microsoft.com/office/drawing/2014/main" id="{2C627A30-2844-4B4A-A627-EF3E9016CB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42852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FC0BD309-B170-4BE4-A32F-487FDEC939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115616" y="1227664"/>
            <a:ext cx="4104456" cy="4464496"/>
          </a:xfrm>
        </p:spPr>
        <p:txBody>
          <a:bodyPr anchor="ctr">
            <a:noAutofit/>
          </a:bodyPr>
          <a:lstStyle>
            <a:lvl1pPr algn="l">
              <a:defRPr sz="2400">
                <a:solidFill>
                  <a:schemeClr val="tx1"/>
                </a:solidFill>
              </a:defRPr>
            </a:lvl1pPr>
          </a:lstStyle>
          <a:p>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Interstitial slides liven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up the presentation and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can contain a short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text section and a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big picture, or a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round picture.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Sometimes a well-</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planned quote can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work just as well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without a picture.</a:t>
            </a:r>
            <a:endParaRPr lang="fi-FI" dirty="0"/>
          </a:p>
        </p:txBody>
      </p:sp>
      <p:sp>
        <p:nvSpPr>
          <p:cNvPr id="5" name="Kuvan paikkamerkki 7"/>
          <p:cNvSpPr>
            <a:spLocks noGrp="1" noChangeAspect="1"/>
          </p:cNvSpPr>
          <p:nvPr>
            <p:ph type="pic" sz="quarter" idx="14" hasCustomPrompt="1"/>
          </p:nvPr>
        </p:nvSpPr>
        <p:spPr>
          <a:xfrm>
            <a:off x="4644008" y="1381565"/>
            <a:ext cx="4022563" cy="4022563"/>
          </a:xfrm>
          <a:prstGeom prst="ellipse">
            <a:avLst/>
          </a:prstGeom>
          <a:solidFill>
            <a:schemeClr val="bg1"/>
          </a:solidFill>
          <a:ln w="69850">
            <a:solidFill>
              <a:schemeClr val="bg1"/>
            </a:solidFill>
          </a:ln>
        </p:spPr>
        <p:txBody>
          <a:bodyPr lIns="0" tIns="0" rIns="0" anchor="t" anchorCtr="0"/>
          <a:lstStyle>
            <a:lvl1pPr marL="0" marR="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sz="1200" b="0" i="1" baseline="0">
                <a:solidFill>
                  <a:srgbClr val="FF0000"/>
                </a:solidFill>
              </a:defRPr>
            </a:lvl1pPr>
          </a:lstStyle>
          <a:p>
            <a:pPr algn="ctr">
              <a:lnSpc>
                <a:spcPts val="1300"/>
              </a:lnSpc>
            </a:pPr>
            <a:r>
              <a:rPr lang="en-GB" sz="1200" b="0" i="1" kern="1200" baseline="0" dirty="0">
                <a:solidFill>
                  <a:srgbClr val="FF0000"/>
                </a:solidFill>
                <a:latin typeface="Calibri" panose="020F0502020204030204" pitchFamily="34" charset="0"/>
                <a:ea typeface="+mn-ea"/>
                <a:cs typeface="+mn-cs"/>
              </a:rPr>
              <a:t>Add a round picture by clicking the icon.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cropping of the picture, activate the picture frame and select the ‘Crop’ tool from the Picture Format tab &gt; you can now move the picture or scale it to be larger within the selection box. </a:t>
            </a: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Scale the picture by holding down the Shift key and clicking and dragging the light-coloured balls on the corners of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When you are satisfied with the cropping/scaling of the picture, click outside the picture. To change the picture, activate the picture, remove the picture with the Delete key and click the picture to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add a new picture. </a:t>
            </a:r>
            <a:endParaRPr lang="fi-FI" sz="1200" dirty="0"/>
          </a:p>
        </p:txBody>
      </p:sp>
      <p:sp>
        <p:nvSpPr>
          <p:cNvPr id="8" name="Dian numeron paikkamerkki 5"/>
          <p:cNvSpPr>
            <a:spLocks noGrp="1"/>
          </p:cNvSpPr>
          <p:nvPr>
            <p:ph type="sldNum" sz="quarter" idx="12"/>
          </p:nvPr>
        </p:nvSpPr>
        <p:spPr>
          <a:xfrm>
            <a:off x="6553200" y="6356350"/>
            <a:ext cx="2133600" cy="365125"/>
          </a:xfrm>
        </p:spPr>
        <p:txBody>
          <a:bodyPr/>
          <a:lstStyle/>
          <a:p>
            <a:fld id="{51004B3C-FB33-46E3-9024-64DB5C19982F}" type="slidenum">
              <a:rPr lang="fi-FI" smtClean="0"/>
              <a:t>‹#›</a:t>
            </a:fld>
            <a:endParaRPr lang="fi-FI"/>
          </a:p>
        </p:txBody>
      </p:sp>
      <p:pic>
        <p:nvPicPr>
          <p:cNvPr id="7" name="Kuva 6">
            <a:extLst>
              <a:ext uri="{FF2B5EF4-FFF2-40B4-BE49-F238E27FC236}">
                <a16:creationId xmlns:a16="http://schemas.microsoft.com/office/drawing/2014/main" id="{F6EDA77E-D9E4-4A1C-8DF5-C3BD2850CC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6312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Otsikkodi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8E02EC95-5985-46DC-BECD-BF320B47DB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331640" y="1628800"/>
            <a:ext cx="7126560" cy="2304255"/>
          </a:xfrm>
        </p:spPr>
        <p:txBody>
          <a:bodyPr anchor="t">
            <a:noAutofit/>
          </a:bodyPr>
          <a:lstStyle>
            <a:lvl1pPr algn="r">
              <a:defRPr sz="3200">
                <a:solidFill>
                  <a:schemeClr val="tx1"/>
                </a:solidFill>
              </a:defRPr>
            </a:lvl1pPr>
          </a:lstStyle>
          <a:p>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COVER, NO PICTURE, BLUE</a:t>
            </a:r>
            <a:br>
              <a:rPr lang="fi-FI"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name of the presentation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black or white text</a:t>
            </a:r>
            <a:endParaRPr lang="fi-FI" dirty="0"/>
          </a:p>
        </p:txBody>
      </p:sp>
      <p:sp>
        <p:nvSpPr>
          <p:cNvPr id="3" name="Alaotsikko 2"/>
          <p:cNvSpPr>
            <a:spLocks noGrp="1"/>
          </p:cNvSpPr>
          <p:nvPr>
            <p:ph type="subTitle" idx="1" hasCustomPrompt="1"/>
          </p:nvPr>
        </p:nvSpPr>
        <p:spPr>
          <a:xfrm>
            <a:off x="1331640" y="3933056"/>
            <a:ext cx="7128792" cy="1224136"/>
          </a:xfrm>
        </p:spPr>
        <p:txBody>
          <a:bodyPr anchor="b">
            <a:normAutofit/>
          </a:bodyPr>
          <a:lstStyle>
            <a:lvl1pPr marL="0" indent="0" algn="r">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The name of the presenter</a:t>
            </a:r>
            <a:br>
              <a:rPr lang="en-US" dirty="0"/>
            </a:br>
            <a:r>
              <a:rPr lang="en-US" dirty="0"/>
              <a:t>Finnish Environment Institute SYKE</a:t>
            </a:r>
            <a:br>
              <a:rPr lang="en-US" dirty="0"/>
            </a:br>
            <a:r>
              <a:rPr lang="en-US" dirty="0"/>
              <a:t>Event &amp; date</a:t>
            </a:r>
          </a:p>
        </p:txBody>
      </p:sp>
      <p:pic>
        <p:nvPicPr>
          <p:cNvPr id="7" name="Kuva 6">
            <a:extLst>
              <a:ext uri="{FF2B5EF4-FFF2-40B4-BE49-F238E27FC236}">
                <a16:creationId xmlns:a16="http://schemas.microsoft.com/office/drawing/2014/main" id="{07910E86-507D-469D-9ACA-D829918B60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2950541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5B38376-28E9-4C3D-AA4E-27093A83E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115616" y="1227664"/>
            <a:ext cx="4104456" cy="4464496"/>
          </a:xfrm>
        </p:spPr>
        <p:txBody>
          <a:bodyPr anchor="ctr">
            <a:noAutofit/>
          </a:bodyPr>
          <a:lstStyle>
            <a:lvl1pPr algn="l">
              <a:defRPr sz="2400">
                <a:solidFill>
                  <a:schemeClr val="tx1"/>
                </a:solidFill>
              </a:defRPr>
            </a:lvl1pPr>
          </a:lstStyle>
          <a:p>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Interstitial slides liven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up the presentation and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can contain a short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text section and a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big picture, or a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round picture.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Sometimes a well-</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planned quote can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work just as well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without a picture.</a:t>
            </a:r>
            <a:endParaRPr lang="fi-FI" dirty="0"/>
          </a:p>
        </p:txBody>
      </p:sp>
      <p:sp>
        <p:nvSpPr>
          <p:cNvPr id="5" name="Kuvan paikkamerkki 7"/>
          <p:cNvSpPr>
            <a:spLocks noGrp="1" noChangeAspect="1"/>
          </p:cNvSpPr>
          <p:nvPr>
            <p:ph type="pic" sz="quarter" idx="14" hasCustomPrompt="1"/>
          </p:nvPr>
        </p:nvSpPr>
        <p:spPr>
          <a:xfrm>
            <a:off x="4644008" y="1381565"/>
            <a:ext cx="4022563" cy="4022563"/>
          </a:xfrm>
          <a:prstGeom prst="ellipse">
            <a:avLst/>
          </a:prstGeom>
          <a:solidFill>
            <a:schemeClr val="bg1"/>
          </a:solidFill>
          <a:ln w="69850">
            <a:solidFill>
              <a:schemeClr val="bg1"/>
            </a:solidFill>
          </a:ln>
        </p:spPr>
        <p:txBody>
          <a:bodyPr lIns="0" tIns="0" rIns="0" anchor="t" anchorCtr="0"/>
          <a:lstStyle>
            <a:lvl1pPr marL="0" marR="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sz="1200" b="0" i="1" baseline="0">
                <a:solidFill>
                  <a:srgbClr val="FF0000"/>
                </a:solidFill>
              </a:defRPr>
            </a:lvl1pPr>
          </a:lstStyle>
          <a:p>
            <a:pPr algn="ctr">
              <a:lnSpc>
                <a:spcPts val="1300"/>
              </a:lnSpc>
            </a:pPr>
            <a:r>
              <a:rPr lang="en-GB" sz="1200" b="0" i="1" kern="1200" baseline="0" dirty="0">
                <a:solidFill>
                  <a:srgbClr val="FF0000"/>
                </a:solidFill>
                <a:latin typeface="Calibri" panose="020F0502020204030204" pitchFamily="34" charset="0"/>
                <a:ea typeface="+mn-ea"/>
                <a:cs typeface="+mn-cs"/>
              </a:rPr>
              <a:t>Add a round picture by clicking the icon.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cropping of the picture, activate the picture frame and select the ‘Crop’ tool from the Picture Format tab &gt; you can now move the picture or scale it to be larger within the selection box. </a:t>
            </a: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Scale the picture by holding down the Shift key and clicking and dragging the light-coloured balls on the corners of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When you are satisfied with the cropping/scaling of the picture, click outside the picture. To change the picture, activate the picture, remove the picture with the Delete key and click the picture to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add a new picture. </a:t>
            </a:r>
            <a:endParaRPr lang="fi-FI" sz="1200" dirty="0"/>
          </a:p>
        </p:txBody>
      </p:sp>
      <p:sp>
        <p:nvSpPr>
          <p:cNvPr id="8" name="Dian numeron paikkamerkki 5"/>
          <p:cNvSpPr>
            <a:spLocks noGrp="1"/>
          </p:cNvSpPr>
          <p:nvPr>
            <p:ph type="sldNum" sz="quarter" idx="12"/>
          </p:nvPr>
        </p:nvSpPr>
        <p:spPr>
          <a:xfrm>
            <a:off x="6553200" y="6356350"/>
            <a:ext cx="2133600" cy="365125"/>
          </a:xfrm>
        </p:spPr>
        <p:txBody>
          <a:bodyPr/>
          <a:lstStyle/>
          <a:p>
            <a:fld id="{51004B3C-FB33-46E3-9024-64DB5C19982F}" type="slidenum">
              <a:rPr lang="fi-FI" smtClean="0"/>
              <a:t>‹#›</a:t>
            </a:fld>
            <a:endParaRPr lang="fi-FI"/>
          </a:p>
        </p:txBody>
      </p:sp>
      <p:pic>
        <p:nvPicPr>
          <p:cNvPr id="7" name="Kuva 6">
            <a:extLst>
              <a:ext uri="{FF2B5EF4-FFF2-40B4-BE49-F238E27FC236}">
                <a16:creationId xmlns:a16="http://schemas.microsoft.com/office/drawing/2014/main" id="{6BDF924E-310D-439D-A133-6B0BC56730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1742360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C691658-FE03-4CDE-89BF-6935AF39D6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115616" y="1227664"/>
            <a:ext cx="4104456" cy="4464496"/>
          </a:xfrm>
        </p:spPr>
        <p:txBody>
          <a:bodyPr anchor="ctr">
            <a:noAutofit/>
          </a:bodyPr>
          <a:lstStyle>
            <a:lvl1pPr algn="l">
              <a:defRPr sz="2400">
                <a:solidFill>
                  <a:schemeClr val="tx1"/>
                </a:solidFill>
              </a:defRPr>
            </a:lvl1pPr>
          </a:lstStyle>
          <a:p>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Interstitial slides liven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up the presentation and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can contain a short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text section and a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big picture, or a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round picture.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Sometimes a well-</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planned quote can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work just as well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without a picture.</a:t>
            </a:r>
            <a:endParaRPr lang="fi-FI" dirty="0"/>
          </a:p>
        </p:txBody>
      </p:sp>
      <p:sp>
        <p:nvSpPr>
          <p:cNvPr id="5" name="Kuvan paikkamerkki 7"/>
          <p:cNvSpPr>
            <a:spLocks noGrp="1" noChangeAspect="1"/>
          </p:cNvSpPr>
          <p:nvPr>
            <p:ph type="pic" sz="quarter" idx="14" hasCustomPrompt="1"/>
          </p:nvPr>
        </p:nvSpPr>
        <p:spPr>
          <a:xfrm>
            <a:off x="4644008" y="1381565"/>
            <a:ext cx="4022563" cy="4022563"/>
          </a:xfrm>
          <a:prstGeom prst="ellipse">
            <a:avLst/>
          </a:prstGeom>
          <a:solidFill>
            <a:schemeClr val="bg1"/>
          </a:solidFill>
          <a:ln w="69850">
            <a:solidFill>
              <a:schemeClr val="bg1"/>
            </a:solidFill>
          </a:ln>
        </p:spPr>
        <p:txBody>
          <a:bodyPr lIns="0" tIns="0" rIns="0" anchor="t" anchorCtr="0"/>
          <a:lstStyle>
            <a:lvl1pPr marL="0" marR="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sz="1200" b="0" i="1" baseline="0">
                <a:solidFill>
                  <a:srgbClr val="FF0000"/>
                </a:solidFill>
              </a:defRPr>
            </a:lvl1pPr>
          </a:lstStyle>
          <a:p>
            <a:pPr algn="ctr">
              <a:lnSpc>
                <a:spcPts val="1300"/>
              </a:lnSpc>
            </a:pPr>
            <a:r>
              <a:rPr lang="en-GB" sz="1200" b="0" i="1" kern="1200" baseline="0" dirty="0">
                <a:solidFill>
                  <a:srgbClr val="FF0000"/>
                </a:solidFill>
                <a:latin typeface="Calibri" panose="020F0502020204030204" pitchFamily="34" charset="0"/>
                <a:ea typeface="+mn-ea"/>
                <a:cs typeface="+mn-cs"/>
              </a:rPr>
              <a:t>Add a round picture by clicking the icon.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cropping of the picture, activate the picture frame and select the ‘Crop’ tool from the Picture Format tab &gt; you can now move the picture or scale it to be larger within the selection box. </a:t>
            </a: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Scale the picture by holding down the Shift key and clicking and dragging the light-coloured balls on the corners of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When you are satisfied with the cropping/scaling of the picture, click outside the picture. To change the picture, activate the picture, remove the picture with the Delete key and click the picture to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add a new picture. </a:t>
            </a:r>
            <a:endParaRPr lang="fi-FI" sz="1200" dirty="0"/>
          </a:p>
        </p:txBody>
      </p:sp>
      <p:sp>
        <p:nvSpPr>
          <p:cNvPr id="8" name="Dian numeron paikkamerkki 5"/>
          <p:cNvSpPr>
            <a:spLocks noGrp="1"/>
          </p:cNvSpPr>
          <p:nvPr>
            <p:ph type="sldNum" sz="quarter" idx="12"/>
          </p:nvPr>
        </p:nvSpPr>
        <p:spPr>
          <a:xfrm>
            <a:off x="6553200" y="6356350"/>
            <a:ext cx="2133600" cy="365125"/>
          </a:xfrm>
        </p:spPr>
        <p:txBody>
          <a:bodyPr/>
          <a:lstStyle/>
          <a:p>
            <a:fld id="{51004B3C-FB33-46E3-9024-64DB5C19982F}" type="slidenum">
              <a:rPr lang="fi-FI" smtClean="0"/>
              <a:t>‹#›</a:t>
            </a:fld>
            <a:endParaRPr lang="fi-FI"/>
          </a:p>
        </p:txBody>
      </p:sp>
      <p:pic>
        <p:nvPicPr>
          <p:cNvPr id="7" name="Kuva 6">
            <a:extLst>
              <a:ext uri="{FF2B5EF4-FFF2-40B4-BE49-F238E27FC236}">
                <a16:creationId xmlns:a16="http://schemas.microsoft.com/office/drawing/2014/main" id="{60C41F75-457A-4E80-B358-5B9F33DB4D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1742360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7EC25EE6-09D3-45F9-8F40-8ADCC59B98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115616" y="1227664"/>
            <a:ext cx="4104456" cy="4464496"/>
          </a:xfrm>
        </p:spPr>
        <p:txBody>
          <a:bodyPr anchor="ctr">
            <a:noAutofit/>
          </a:bodyPr>
          <a:lstStyle>
            <a:lvl1pPr algn="l">
              <a:defRPr sz="2400">
                <a:solidFill>
                  <a:schemeClr val="tx1"/>
                </a:solidFill>
              </a:defRPr>
            </a:lvl1pPr>
          </a:lstStyle>
          <a:p>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Interstitial slides liven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up the presentation and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can contain a short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text section and a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big picture, or a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round picture.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Sometimes a well-</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planned quote can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work just as well </a:t>
            </a:r>
            <a:b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b="1"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without a picture.</a:t>
            </a:r>
            <a:endParaRPr lang="fi-FI" dirty="0"/>
          </a:p>
        </p:txBody>
      </p:sp>
      <p:sp>
        <p:nvSpPr>
          <p:cNvPr id="5" name="Kuvan paikkamerkki 7"/>
          <p:cNvSpPr>
            <a:spLocks noGrp="1" noChangeAspect="1"/>
          </p:cNvSpPr>
          <p:nvPr>
            <p:ph type="pic" sz="quarter" idx="14" hasCustomPrompt="1"/>
          </p:nvPr>
        </p:nvSpPr>
        <p:spPr>
          <a:xfrm>
            <a:off x="4644008" y="1381565"/>
            <a:ext cx="4022563" cy="4022563"/>
          </a:xfrm>
          <a:prstGeom prst="ellipse">
            <a:avLst/>
          </a:prstGeom>
          <a:solidFill>
            <a:schemeClr val="bg1"/>
          </a:solidFill>
          <a:ln w="69850">
            <a:solidFill>
              <a:schemeClr val="bg1"/>
            </a:solidFill>
          </a:ln>
        </p:spPr>
        <p:txBody>
          <a:bodyPr lIns="0" tIns="0" rIns="0" anchor="t" anchorCtr="0"/>
          <a:lstStyle>
            <a:lvl1pPr marL="0" marR="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sz="1200" b="0" i="1" baseline="0">
                <a:solidFill>
                  <a:srgbClr val="FF0000"/>
                </a:solidFill>
              </a:defRPr>
            </a:lvl1pPr>
          </a:lstStyle>
          <a:p>
            <a:pPr algn="ctr">
              <a:lnSpc>
                <a:spcPts val="1300"/>
              </a:lnSpc>
            </a:pPr>
            <a:r>
              <a:rPr lang="en-GB" sz="1200" b="0" i="1" kern="1200" baseline="0" dirty="0">
                <a:solidFill>
                  <a:srgbClr val="FF0000"/>
                </a:solidFill>
                <a:latin typeface="Calibri" panose="020F0502020204030204" pitchFamily="34" charset="0"/>
                <a:ea typeface="+mn-ea"/>
                <a:cs typeface="+mn-cs"/>
              </a:rPr>
              <a:t>Add a round picture by clicking the icon.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cropping of the picture, activate the picture frame and select the ‘Crop’ tool from the Picture Format tab &gt; you can now move the picture or scale it to be larger within the selection box. </a:t>
            </a: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Scale the picture by holding down the Shift key and clicking and dragging the light-coloured balls on the corners of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When you are satisfied with the cropping/scaling of the picture, click outside the picture. To change the picture, activate the picture, remove the picture with the Delete key and click the picture to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add a new picture. </a:t>
            </a:r>
            <a:endParaRPr lang="fi-FI" sz="1200" dirty="0"/>
          </a:p>
        </p:txBody>
      </p:sp>
      <p:sp>
        <p:nvSpPr>
          <p:cNvPr id="8" name="Dian numeron paikkamerkki 5"/>
          <p:cNvSpPr>
            <a:spLocks noGrp="1"/>
          </p:cNvSpPr>
          <p:nvPr>
            <p:ph type="sldNum" sz="quarter" idx="12"/>
          </p:nvPr>
        </p:nvSpPr>
        <p:spPr>
          <a:xfrm>
            <a:off x="6553200" y="6356350"/>
            <a:ext cx="2133600" cy="365125"/>
          </a:xfrm>
        </p:spPr>
        <p:txBody>
          <a:bodyPr/>
          <a:lstStyle/>
          <a:p>
            <a:fld id="{51004B3C-FB33-46E3-9024-64DB5C19982F}" type="slidenum">
              <a:rPr lang="fi-FI" smtClean="0"/>
              <a:t>‹#›</a:t>
            </a:fld>
            <a:endParaRPr lang="fi-FI"/>
          </a:p>
        </p:txBody>
      </p:sp>
      <p:pic>
        <p:nvPicPr>
          <p:cNvPr id="7" name="Kuva 6">
            <a:extLst>
              <a:ext uri="{FF2B5EF4-FFF2-40B4-BE49-F238E27FC236}">
                <a16:creationId xmlns:a16="http://schemas.microsoft.com/office/drawing/2014/main" id="{8222F01A-6290-4F5A-AB48-97942A0BC3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1742360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Otsikko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DB3E701-EFAB-4636-9432-FE5331AB35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6" name="Dian numeron paikkamerkki 5"/>
          <p:cNvSpPr>
            <a:spLocks noGrp="1"/>
          </p:cNvSpPr>
          <p:nvPr>
            <p:ph type="sldNum" sz="quarter" idx="12"/>
          </p:nvPr>
        </p:nvSpPr>
        <p:spPr>
          <a:xfrm>
            <a:off x="6553200" y="6356350"/>
            <a:ext cx="2133600" cy="365125"/>
          </a:xfrm>
        </p:spPr>
        <p:txBody>
          <a:bodyPr/>
          <a:lstStyle/>
          <a:p>
            <a:fld id="{51004B3C-FB33-46E3-9024-64DB5C19982F}" type="slidenum">
              <a:rPr lang="fi-FI" smtClean="0"/>
              <a:t>‹#›</a:t>
            </a:fld>
            <a:endParaRPr lang="fi-FI"/>
          </a:p>
        </p:txBody>
      </p:sp>
      <p:pic>
        <p:nvPicPr>
          <p:cNvPr id="7" name="Kuva 6">
            <a:extLst>
              <a:ext uri="{FF2B5EF4-FFF2-40B4-BE49-F238E27FC236}">
                <a16:creationId xmlns:a16="http://schemas.microsoft.com/office/drawing/2014/main" id="{2B077C97-4516-489B-A2F5-A29B480EE1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2915517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Otsikkodi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6356350"/>
            <a:ext cx="2133600" cy="365125"/>
          </a:xfrm>
        </p:spPr>
        <p:txBody>
          <a:bodyPr/>
          <a:lstStyle/>
          <a:p>
            <a:fld id="{51004B3C-FB33-46E3-9024-64DB5C19982F}" type="slidenum">
              <a:rPr lang="fi-FI" smtClean="0"/>
              <a:t>‹#›</a:t>
            </a:fld>
            <a:endParaRPr lang="fi-FI"/>
          </a:p>
        </p:txBody>
      </p:sp>
      <p:pic>
        <p:nvPicPr>
          <p:cNvPr id="5" name="Kuva 4">
            <a:extLst>
              <a:ext uri="{FF2B5EF4-FFF2-40B4-BE49-F238E27FC236}">
                <a16:creationId xmlns:a16="http://schemas.microsoft.com/office/drawing/2014/main" id="{42D99B44-14C2-4216-A75A-3BE67521E0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3737347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Otsikkodi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6356350"/>
            <a:ext cx="2133600" cy="365125"/>
          </a:xfrm>
        </p:spPr>
        <p:txBody>
          <a:bodyPr/>
          <a:lstStyle/>
          <a:p>
            <a:fld id="{51004B3C-FB33-46E3-9024-64DB5C19982F}" type="slidenum">
              <a:rPr lang="fi-FI" smtClean="0"/>
              <a:t>‹#›</a:t>
            </a:fld>
            <a:endParaRPr lang="fi-FI"/>
          </a:p>
        </p:txBody>
      </p:sp>
    </p:spTree>
    <p:extLst>
      <p:ext uri="{BB962C8B-B14F-4D97-AF65-F5344CB8AC3E}">
        <p14:creationId xmlns:p14="http://schemas.microsoft.com/office/powerpoint/2010/main" val="228701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Otsikkodi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1EE21C67-F066-4B5B-8D9A-408E33F809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331640" y="1628800"/>
            <a:ext cx="7126560" cy="2304255"/>
          </a:xfrm>
        </p:spPr>
        <p:txBody>
          <a:bodyPr anchor="t">
            <a:noAutofit/>
          </a:bodyPr>
          <a:lstStyle>
            <a:lvl1pPr algn="r">
              <a:defRPr sz="3200">
                <a:solidFill>
                  <a:schemeClr val="tx1"/>
                </a:solidFill>
              </a:defRPr>
            </a:lvl1pPr>
          </a:lstStyle>
          <a:p>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COVER, NO PICTURE, BLUE</a:t>
            </a:r>
            <a:br>
              <a:rPr lang="fi-FI"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name of the presentation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black or white text</a:t>
            </a:r>
            <a:endParaRPr lang="fi-FI" dirty="0"/>
          </a:p>
        </p:txBody>
      </p:sp>
      <p:sp>
        <p:nvSpPr>
          <p:cNvPr id="3" name="Alaotsikko 2"/>
          <p:cNvSpPr>
            <a:spLocks noGrp="1"/>
          </p:cNvSpPr>
          <p:nvPr>
            <p:ph type="subTitle" idx="1" hasCustomPrompt="1"/>
          </p:nvPr>
        </p:nvSpPr>
        <p:spPr>
          <a:xfrm>
            <a:off x="1331640" y="3933056"/>
            <a:ext cx="7128792" cy="1224136"/>
          </a:xfrm>
        </p:spPr>
        <p:txBody>
          <a:bodyPr anchor="b">
            <a:normAutofit/>
          </a:bodyPr>
          <a:lstStyle>
            <a:lvl1pPr marL="0" indent="0" algn="r">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The name of the presenter</a:t>
            </a:r>
            <a:br>
              <a:rPr lang="en-US" dirty="0"/>
            </a:br>
            <a:r>
              <a:rPr lang="en-US" dirty="0"/>
              <a:t>Finnish Environment Institute SYKE</a:t>
            </a:r>
            <a:br>
              <a:rPr lang="en-US" dirty="0"/>
            </a:br>
            <a:r>
              <a:rPr lang="en-US" dirty="0"/>
              <a:t>Event &amp; date</a:t>
            </a:r>
          </a:p>
        </p:txBody>
      </p:sp>
      <p:pic>
        <p:nvPicPr>
          <p:cNvPr id="7" name="Kuva 6">
            <a:extLst>
              <a:ext uri="{FF2B5EF4-FFF2-40B4-BE49-F238E27FC236}">
                <a16:creationId xmlns:a16="http://schemas.microsoft.com/office/drawing/2014/main" id="{9E50EBFB-00F9-4B13-A657-020F1D0AEE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295054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Otsikkodi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0A101CF-C6E7-48F6-A4EC-1A0946AD9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331640" y="1628800"/>
            <a:ext cx="7126560" cy="2304255"/>
          </a:xfrm>
        </p:spPr>
        <p:txBody>
          <a:bodyPr anchor="t">
            <a:noAutofit/>
          </a:bodyPr>
          <a:lstStyle>
            <a:lvl1pPr algn="r">
              <a:defRPr sz="3200">
                <a:solidFill>
                  <a:schemeClr val="tx1"/>
                </a:solidFill>
              </a:defRPr>
            </a:lvl1pPr>
          </a:lstStyle>
          <a:p>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COVER, NO PICTURE, BLUE</a:t>
            </a:r>
            <a:br>
              <a:rPr lang="fi-FI"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name of the presentation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black or white text</a:t>
            </a:r>
            <a:endParaRPr lang="fi-FI" dirty="0"/>
          </a:p>
        </p:txBody>
      </p:sp>
      <p:sp>
        <p:nvSpPr>
          <p:cNvPr id="3" name="Alaotsikko 2"/>
          <p:cNvSpPr>
            <a:spLocks noGrp="1"/>
          </p:cNvSpPr>
          <p:nvPr>
            <p:ph type="subTitle" idx="1" hasCustomPrompt="1"/>
          </p:nvPr>
        </p:nvSpPr>
        <p:spPr>
          <a:xfrm>
            <a:off x="1331640" y="3933056"/>
            <a:ext cx="7128792" cy="1224136"/>
          </a:xfrm>
        </p:spPr>
        <p:txBody>
          <a:bodyPr anchor="b">
            <a:normAutofit/>
          </a:bodyPr>
          <a:lstStyle>
            <a:lvl1pPr marL="0" indent="0" algn="r">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The name of the presenter</a:t>
            </a:r>
            <a:br>
              <a:rPr lang="en-US" dirty="0"/>
            </a:br>
            <a:r>
              <a:rPr lang="en-US" dirty="0"/>
              <a:t>Finnish Environment Institute SYKE</a:t>
            </a:r>
            <a:br>
              <a:rPr lang="en-US" dirty="0"/>
            </a:br>
            <a:r>
              <a:rPr lang="en-US" dirty="0"/>
              <a:t>Event &amp; date</a:t>
            </a:r>
          </a:p>
        </p:txBody>
      </p:sp>
      <p:pic>
        <p:nvPicPr>
          <p:cNvPr id="7" name="Kuva 6">
            <a:extLst>
              <a:ext uri="{FF2B5EF4-FFF2-40B4-BE49-F238E27FC236}">
                <a16:creationId xmlns:a16="http://schemas.microsoft.com/office/drawing/2014/main" id="{F042799E-F1D9-41CF-8906-2EF297A08E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295054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331640" y="1340769"/>
            <a:ext cx="7126560" cy="1800200"/>
          </a:xfrm>
        </p:spPr>
        <p:txBody>
          <a:bodyPr anchor="t">
            <a:noAutofit/>
          </a:bodyPr>
          <a:lstStyle>
            <a:lvl1pPr algn="r">
              <a:defRPr sz="3200">
                <a:solidFill>
                  <a:schemeClr val="tx1"/>
                </a:solidFill>
              </a:defRPr>
            </a:lvl1pPr>
          </a:lstStyle>
          <a:p>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COVER, NO PICTURE, BLUE</a:t>
            </a:r>
            <a:br>
              <a:rPr lang="fi-FI"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name of the presentation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black or white text</a:t>
            </a:r>
            <a:endParaRPr lang="fi-FI" dirty="0"/>
          </a:p>
        </p:txBody>
      </p:sp>
      <p:sp>
        <p:nvSpPr>
          <p:cNvPr id="3" name="Alaotsikko 2"/>
          <p:cNvSpPr>
            <a:spLocks noGrp="1"/>
          </p:cNvSpPr>
          <p:nvPr>
            <p:ph type="subTitle" idx="1" hasCustomPrompt="1"/>
          </p:nvPr>
        </p:nvSpPr>
        <p:spPr>
          <a:xfrm>
            <a:off x="1331640" y="3933056"/>
            <a:ext cx="7128792" cy="1224136"/>
          </a:xfrm>
        </p:spPr>
        <p:txBody>
          <a:bodyPr anchor="b">
            <a:normAutofit/>
          </a:bodyPr>
          <a:lstStyle>
            <a:lvl1pPr marL="0" indent="0" algn="r">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The name of the presenter</a:t>
            </a:r>
            <a:br>
              <a:rPr lang="en-US" dirty="0"/>
            </a:br>
            <a:r>
              <a:rPr lang="en-US" dirty="0"/>
              <a:t>Finnish Environment Institute SYKE</a:t>
            </a:r>
            <a:br>
              <a:rPr lang="en-US" dirty="0"/>
            </a:br>
            <a:r>
              <a:rPr lang="en-US" dirty="0"/>
              <a:t>Event &amp; date</a:t>
            </a:r>
          </a:p>
        </p:txBody>
      </p:sp>
      <p:pic>
        <p:nvPicPr>
          <p:cNvPr id="7" name="Kuva 6">
            <a:extLst>
              <a:ext uri="{FF2B5EF4-FFF2-40B4-BE49-F238E27FC236}">
                <a16:creationId xmlns:a16="http://schemas.microsoft.com/office/drawing/2014/main" id="{6AA6283B-4C83-4533-9B17-897488E740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
        <p:nvSpPr>
          <p:cNvPr id="5" name="Kuvan paikkamerkki 7"/>
          <p:cNvSpPr>
            <a:spLocks noGrp="1" noChangeAspect="1"/>
          </p:cNvSpPr>
          <p:nvPr>
            <p:ph type="pic" sz="quarter" idx="13" hasCustomPrompt="1"/>
          </p:nvPr>
        </p:nvSpPr>
        <p:spPr>
          <a:xfrm>
            <a:off x="0" y="-3677"/>
            <a:ext cx="9151200" cy="6861677"/>
          </a:xfrm>
          <a:prstGeom prst="rect">
            <a:avLst/>
          </a:prstGeom>
        </p:spPr>
        <p:txBody>
          <a:bodyPr lIns="180000" tIns="180000" rIns="180000" anchor="t" anchorCtr="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sz="1200" b="0" i="1" baseline="0">
                <a:solidFill>
                  <a:srgbClr val="FF0000"/>
                </a:solidFill>
              </a:defRPr>
            </a:lvl1pPr>
          </a:lstStyle>
          <a:p>
            <a:r>
              <a:rPr lang="en-GB" sz="1200" b="0" i="1" kern="1200" baseline="0" dirty="0">
                <a:solidFill>
                  <a:srgbClr val="FF0000"/>
                </a:solidFill>
                <a:latin typeface="Calibri" panose="020F0502020204030204" pitchFamily="34" charset="0"/>
                <a:ea typeface="+mn-ea"/>
                <a:cs typeface="+mn-cs"/>
              </a:rPr>
              <a:t>Add a large cover picture to the background of the cover slide by clicking the icon.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cropping of the picture, activate the picture frame and select the ‘Crop’ tool from the Picture Format tab &gt;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you can now move the picture or scale it to be larger within the selection box.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Scale the picture by holding down the Shift key and clicking and dragging the light-coloured balls on the corners of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When you are satisfied with the cropping/scaling of the picture, click outside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The text boxes will reappear when you activate the picture and select ‘Send to Back’ (Picture </a:t>
            </a:r>
            <a:r>
              <a:rPr lang="en-GB" sz="1200" b="0" i="1" kern="1200" baseline="0" dirty="0" err="1">
                <a:solidFill>
                  <a:srgbClr val="FF0000"/>
                </a:solidFill>
                <a:latin typeface="Calibri" panose="020F0502020204030204" pitchFamily="34" charset="0"/>
                <a:ea typeface="+mn-ea"/>
                <a:cs typeface="+mn-cs"/>
              </a:rPr>
              <a:t>Formar</a:t>
            </a:r>
            <a:r>
              <a:rPr lang="en-GB" sz="1200" b="0" i="1" kern="1200" baseline="0" dirty="0">
                <a:solidFill>
                  <a:srgbClr val="FF0000"/>
                </a:solidFill>
                <a:latin typeface="Calibri" panose="020F0502020204030204" pitchFamily="34" charset="0"/>
                <a:ea typeface="+mn-ea"/>
                <a:cs typeface="+mn-cs"/>
              </a:rPr>
              <a:t> &gt; Send Backward &gt; Send to Back /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right click &gt; Send to Back)</a:t>
            </a:r>
            <a:r>
              <a:rPr lang="fi-FI" sz="1200" b="0" i="1" kern="1200" baseline="0" dirty="0">
                <a:solidFill>
                  <a:srgbClr val="FF0000"/>
                </a:solidFill>
                <a:latin typeface="Calibri" panose="020F0502020204030204" pitchFamily="34" charset="0"/>
                <a:ea typeface="+mn-ea"/>
                <a:cs typeface="+mn-cs"/>
              </a:rPr>
              <a:t>.</a:t>
            </a:r>
          </a:p>
          <a:p>
            <a:endParaRPr lang="fi-FI" sz="1200" b="0" i="1" kern="1200" baseline="0" dirty="0">
              <a:solidFill>
                <a:srgbClr val="FF0000"/>
              </a:solidFill>
              <a:latin typeface="Calibri" panose="020F0502020204030204" pitchFamily="34" charset="0"/>
              <a:ea typeface="+mn-ea"/>
              <a:cs typeface="+mn-cs"/>
            </a:endParaRPr>
          </a:p>
          <a:p>
            <a:endParaRPr lang="fi-FI" sz="1200" b="0" i="1" kern="1200" baseline="0" dirty="0">
              <a:solidFill>
                <a:srgbClr val="FF0000"/>
              </a:solidFill>
              <a:latin typeface="Calibri" panose="020F0502020204030204" pitchFamily="34" charset="0"/>
              <a:ea typeface="+mn-ea"/>
              <a:cs typeface="+mn-cs"/>
            </a:endParaRPr>
          </a:p>
          <a:p>
            <a:endParaRPr lang="fi-FI" sz="1200" b="0" i="1" kern="1200" baseline="0" dirty="0">
              <a:solidFill>
                <a:srgbClr val="FF0000"/>
              </a:solidFill>
              <a:latin typeface="Calibri" panose="020F0502020204030204" pitchFamily="34" charset="0"/>
              <a:ea typeface="+mn-ea"/>
              <a:cs typeface="+mn-cs"/>
            </a:endParaRPr>
          </a:p>
          <a:p>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picture, activate the picture, bring the picture to the front, remove the picture with the Delete key and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click the picture to add a new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Remember to send the picture to the back so that you can see the text.</a:t>
            </a: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br>
              <a:rPr lang="fi-FI" sz="1200" b="0" i="1" kern="1200" baseline="0" dirty="0">
                <a:solidFill>
                  <a:srgbClr val="FF0000"/>
                </a:solidFill>
                <a:latin typeface="Calibri" panose="020F0502020204030204" pitchFamily="34" charset="0"/>
                <a:ea typeface="+mn-ea"/>
                <a:cs typeface="+mn-cs"/>
              </a:rPr>
            </a:br>
            <a:r>
              <a:rPr lang="fi-FI" dirty="0" err="1"/>
              <a:t>Make</a:t>
            </a:r>
            <a:r>
              <a:rPr lang="fi-FI" dirty="0"/>
              <a:t> sure </a:t>
            </a:r>
            <a:r>
              <a:rPr lang="fi-FI" dirty="0" err="1"/>
              <a:t>that</a:t>
            </a:r>
            <a:r>
              <a:rPr lang="fi-FI" dirty="0"/>
              <a:t> </a:t>
            </a:r>
            <a:r>
              <a:rPr lang="fi-FI" dirty="0" err="1"/>
              <a:t>SYKE-logo</a:t>
            </a:r>
            <a:r>
              <a:rPr lang="fi-FI" dirty="0"/>
              <a:t> is </a:t>
            </a:r>
            <a:r>
              <a:rPr lang="fi-FI" dirty="0" err="1"/>
              <a:t>visible</a:t>
            </a:r>
            <a:r>
              <a:rPr lang="fi-FI" dirty="0"/>
              <a:t> in the </a:t>
            </a:r>
            <a:r>
              <a:rPr lang="fi-FI" dirty="0" err="1"/>
              <a:t>left</a:t>
            </a:r>
            <a:r>
              <a:rPr lang="fi-FI" dirty="0"/>
              <a:t> </a:t>
            </a:r>
            <a:r>
              <a:rPr lang="fi-FI" dirty="0" err="1"/>
              <a:t>corner</a:t>
            </a:r>
            <a:r>
              <a:rPr lang="fi-FI" dirty="0"/>
              <a:t>! </a:t>
            </a:r>
            <a:br>
              <a:rPr lang="fi-FI" dirty="0"/>
            </a:br>
            <a:r>
              <a:rPr lang="fi-FI" dirty="0" err="1"/>
              <a:t>If</a:t>
            </a:r>
            <a:r>
              <a:rPr lang="fi-FI" dirty="0"/>
              <a:t> </a:t>
            </a:r>
            <a:r>
              <a:rPr lang="fi-FI" dirty="0" err="1"/>
              <a:t>needed</a:t>
            </a:r>
            <a:r>
              <a:rPr lang="fi-FI" dirty="0"/>
              <a:t>, </a:t>
            </a:r>
            <a:r>
              <a:rPr lang="fi-FI" dirty="0" err="1"/>
              <a:t>you</a:t>
            </a:r>
            <a:r>
              <a:rPr lang="fi-FI" dirty="0"/>
              <a:t> </a:t>
            </a:r>
            <a:r>
              <a:rPr lang="fi-FI" dirty="0" err="1"/>
              <a:t>can</a:t>
            </a:r>
            <a:r>
              <a:rPr lang="fi-FI" dirty="0"/>
              <a:t> copy </a:t>
            </a:r>
            <a:r>
              <a:rPr lang="fi-FI" dirty="0" err="1"/>
              <a:t>SYKE-logo</a:t>
            </a:r>
            <a:r>
              <a:rPr lang="fi-FI" dirty="0"/>
              <a:t> </a:t>
            </a:r>
            <a:r>
              <a:rPr lang="fi-FI" dirty="0" err="1"/>
              <a:t>from</a:t>
            </a:r>
            <a:r>
              <a:rPr lang="fi-FI" dirty="0"/>
              <a:t> the </a:t>
            </a:r>
            <a:r>
              <a:rPr lang="fi-FI" dirty="0" err="1"/>
              <a:t>instructions</a:t>
            </a:r>
            <a:r>
              <a:rPr lang="fi-FI" dirty="0"/>
              <a:t> </a:t>
            </a:r>
            <a:r>
              <a:rPr lang="fi-FI" dirty="0" err="1"/>
              <a:t>page</a:t>
            </a:r>
            <a:r>
              <a:rPr lang="fi-FI" dirty="0"/>
              <a:t> (</a:t>
            </a:r>
            <a:r>
              <a:rPr lang="fi-FI" dirty="0" err="1"/>
              <a:t>page</a:t>
            </a:r>
            <a:r>
              <a:rPr lang="fi-FI" dirty="0"/>
              <a:t> 1). </a:t>
            </a:r>
          </a:p>
        </p:txBody>
      </p:sp>
    </p:spTree>
    <p:extLst>
      <p:ext uri="{BB962C8B-B14F-4D97-AF65-F5344CB8AC3E}">
        <p14:creationId xmlns:p14="http://schemas.microsoft.com/office/powerpoint/2010/main" val="295054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E258650-9888-4F40-8A5D-72F0988A1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115616" y="1196752"/>
            <a:ext cx="4104456" cy="3312368"/>
          </a:xfrm>
        </p:spPr>
        <p:txBody>
          <a:bodyPr anchor="t">
            <a:noAutofit/>
          </a:bodyPr>
          <a:lstStyle>
            <a:lvl1pPr algn="l">
              <a:defRPr sz="3200">
                <a:solidFill>
                  <a:schemeClr val="tx1"/>
                </a:solidFill>
              </a:defRPr>
            </a:lvl1pPr>
          </a:lstStyle>
          <a:p>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COVER WITH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ROUND PICTURE</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Text wraps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around the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edges of the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round picture</a:t>
            </a:r>
            <a:endParaRPr lang="fi-FI" dirty="0"/>
          </a:p>
        </p:txBody>
      </p:sp>
      <p:sp>
        <p:nvSpPr>
          <p:cNvPr id="3" name="Alaotsikko 2"/>
          <p:cNvSpPr>
            <a:spLocks noGrp="1"/>
          </p:cNvSpPr>
          <p:nvPr>
            <p:ph type="subTitle" idx="1" hasCustomPrompt="1"/>
          </p:nvPr>
        </p:nvSpPr>
        <p:spPr>
          <a:xfrm>
            <a:off x="1115616" y="4509120"/>
            <a:ext cx="7128792" cy="1152128"/>
          </a:xfrm>
        </p:spPr>
        <p:txBody>
          <a:bodyPr anchor="b">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The name of the presenter</a:t>
            </a:r>
            <a:br>
              <a:rPr lang="en-US" dirty="0"/>
            </a:br>
            <a:r>
              <a:rPr lang="en-US" dirty="0"/>
              <a:t>Finnish Environment Institute SYKE</a:t>
            </a:r>
            <a:br>
              <a:rPr lang="en-US" dirty="0"/>
            </a:br>
            <a:r>
              <a:rPr lang="en-US" dirty="0"/>
              <a:t>Event &amp; date</a:t>
            </a:r>
          </a:p>
        </p:txBody>
      </p:sp>
      <p:sp>
        <p:nvSpPr>
          <p:cNvPr id="5" name="Kuvan paikkamerkki 7"/>
          <p:cNvSpPr>
            <a:spLocks noGrp="1" noChangeAspect="1"/>
          </p:cNvSpPr>
          <p:nvPr>
            <p:ph type="pic" sz="quarter" idx="14" hasCustomPrompt="1"/>
          </p:nvPr>
        </p:nvSpPr>
        <p:spPr>
          <a:xfrm>
            <a:off x="4644008" y="1350653"/>
            <a:ext cx="4022563" cy="4022563"/>
          </a:xfrm>
          <a:prstGeom prst="ellipse">
            <a:avLst/>
          </a:prstGeom>
          <a:solidFill>
            <a:schemeClr val="bg1"/>
          </a:solidFill>
          <a:ln w="69850">
            <a:solidFill>
              <a:schemeClr val="bg1"/>
            </a:solidFill>
          </a:ln>
        </p:spPr>
        <p:txBody>
          <a:bodyPr lIns="0" tIns="0" rIns="0" anchor="t" anchorCtr="0"/>
          <a:lstStyle>
            <a:lvl1pPr marL="0" marR="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sz="1200" b="0" i="1" baseline="0">
                <a:solidFill>
                  <a:srgbClr val="FF0000"/>
                </a:solidFill>
              </a:defRPr>
            </a:lvl1pPr>
          </a:lstStyle>
          <a:p>
            <a:pPr algn="ctr">
              <a:lnSpc>
                <a:spcPts val="1300"/>
              </a:lnSpc>
            </a:pPr>
            <a:r>
              <a:rPr lang="en-GB" sz="1200" b="0" i="1" kern="1200" baseline="0" dirty="0">
                <a:solidFill>
                  <a:srgbClr val="FF0000"/>
                </a:solidFill>
                <a:latin typeface="Calibri" panose="020F0502020204030204" pitchFamily="34" charset="0"/>
                <a:ea typeface="+mn-ea"/>
                <a:cs typeface="+mn-cs"/>
              </a:rPr>
              <a:t>Add a round picture by clicking the icon.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cropping of the picture, activate the picture frame and select the ‘Crop’ tool from the Picture Format tab &gt; you can now move the picture or scale it to be larger within the selection box. </a:t>
            </a: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Scale the picture by holding down the Shift key and clicking and dragging the light-coloured balls on the corners of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When you are satisfied with the cropping/scaling of the picture, click outside the picture. To change the picture, activate the picture, remove the picture with the Delete key and click the picture to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add a new picture. </a:t>
            </a:r>
            <a:endParaRPr lang="fi-FI" sz="1200" dirty="0"/>
          </a:p>
        </p:txBody>
      </p:sp>
      <p:pic>
        <p:nvPicPr>
          <p:cNvPr id="7" name="Kuva 6">
            <a:extLst>
              <a:ext uri="{FF2B5EF4-FFF2-40B4-BE49-F238E27FC236}">
                <a16:creationId xmlns:a16="http://schemas.microsoft.com/office/drawing/2014/main" id="{3B4B23C7-B17B-4856-AA90-552600DCE5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309839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9D3C562-D33A-4F03-9650-705E3A4A5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115616" y="1196752"/>
            <a:ext cx="4104456" cy="3312368"/>
          </a:xfrm>
        </p:spPr>
        <p:txBody>
          <a:bodyPr anchor="t">
            <a:noAutofit/>
          </a:bodyPr>
          <a:lstStyle>
            <a:lvl1pPr algn="l">
              <a:defRPr sz="3200">
                <a:solidFill>
                  <a:schemeClr val="tx1"/>
                </a:solidFill>
              </a:defRPr>
            </a:lvl1pPr>
          </a:lstStyle>
          <a:p>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COVER WITH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ROUND PICTURE</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Text wraps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around the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edges of the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round picture</a:t>
            </a:r>
            <a:endParaRPr lang="fi-FI" dirty="0"/>
          </a:p>
        </p:txBody>
      </p:sp>
      <p:sp>
        <p:nvSpPr>
          <p:cNvPr id="3" name="Alaotsikko 2"/>
          <p:cNvSpPr>
            <a:spLocks noGrp="1"/>
          </p:cNvSpPr>
          <p:nvPr>
            <p:ph type="subTitle" idx="1" hasCustomPrompt="1"/>
          </p:nvPr>
        </p:nvSpPr>
        <p:spPr>
          <a:xfrm>
            <a:off x="1115616" y="4509120"/>
            <a:ext cx="7128792" cy="1152128"/>
          </a:xfrm>
        </p:spPr>
        <p:txBody>
          <a:bodyPr anchor="b">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The name of the presenter</a:t>
            </a:r>
            <a:br>
              <a:rPr lang="en-US" dirty="0"/>
            </a:br>
            <a:r>
              <a:rPr lang="en-US" dirty="0"/>
              <a:t>Finnish Environment Institute SYKE</a:t>
            </a:r>
            <a:br>
              <a:rPr lang="en-US" dirty="0"/>
            </a:br>
            <a:r>
              <a:rPr lang="en-US" dirty="0"/>
              <a:t>Event &amp; date</a:t>
            </a:r>
          </a:p>
        </p:txBody>
      </p:sp>
      <p:sp>
        <p:nvSpPr>
          <p:cNvPr id="5" name="Kuvan paikkamerkki 7"/>
          <p:cNvSpPr>
            <a:spLocks noGrp="1" noChangeAspect="1"/>
          </p:cNvSpPr>
          <p:nvPr>
            <p:ph type="pic" sz="quarter" idx="14" hasCustomPrompt="1"/>
          </p:nvPr>
        </p:nvSpPr>
        <p:spPr>
          <a:xfrm>
            <a:off x="4644008" y="1350653"/>
            <a:ext cx="4022563" cy="4022563"/>
          </a:xfrm>
          <a:prstGeom prst="ellipse">
            <a:avLst/>
          </a:prstGeom>
          <a:solidFill>
            <a:schemeClr val="bg1"/>
          </a:solidFill>
          <a:ln w="69850">
            <a:solidFill>
              <a:schemeClr val="bg1"/>
            </a:solidFill>
          </a:ln>
        </p:spPr>
        <p:txBody>
          <a:bodyPr lIns="0" tIns="0" rIns="0" anchor="t" anchorCtr="0"/>
          <a:lstStyle>
            <a:lvl1pPr marL="0" marR="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sz="1200" b="0" i="1" baseline="0">
                <a:solidFill>
                  <a:srgbClr val="FF0000"/>
                </a:solidFill>
              </a:defRPr>
            </a:lvl1pPr>
          </a:lstStyle>
          <a:p>
            <a:pPr algn="ctr">
              <a:lnSpc>
                <a:spcPts val="1300"/>
              </a:lnSpc>
            </a:pPr>
            <a:r>
              <a:rPr lang="en-GB" sz="1200" b="0" i="1" kern="1200" baseline="0" dirty="0">
                <a:solidFill>
                  <a:srgbClr val="FF0000"/>
                </a:solidFill>
                <a:latin typeface="Calibri" panose="020F0502020204030204" pitchFamily="34" charset="0"/>
                <a:ea typeface="+mn-ea"/>
                <a:cs typeface="+mn-cs"/>
              </a:rPr>
              <a:t>Add a round picture by clicking the icon.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cropping of the picture, activate the picture frame and select the ‘Crop’ tool from the Picture Format tab &gt; you can now move the picture or scale it to be larger within the selection box. </a:t>
            </a: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Scale the picture by holding down the Shift key and clicking and dragging the light-coloured balls on the corners of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When you are satisfied with the cropping/scaling of the picture, click outside the picture. To change the picture, activate the picture, remove the picture with the Delete key and click the picture to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add a new picture. </a:t>
            </a:r>
            <a:endParaRPr lang="fi-FI" sz="1200" dirty="0"/>
          </a:p>
        </p:txBody>
      </p:sp>
      <p:pic>
        <p:nvPicPr>
          <p:cNvPr id="7" name="Kuva 6">
            <a:extLst>
              <a:ext uri="{FF2B5EF4-FFF2-40B4-BE49-F238E27FC236}">
                <a16:creationId xmlns:a16="http://schemas.microsoft.com/office/drawing/2014/main" id="{2852CE40-80C4-45CD-9850-2256466499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160266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432BA03C-F66B-41D3-9923-A72F032889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115616" y="1196752"/>
            <a:ext cx="4104456" cy="3312368"/>
          </a:xfrm>
        </p:spPr>
        <p:txBody>
          <a:bodyPr anchor="t">
            <a:noAutofit/>
          </a:bodyPr>
          <a:lstStyle>
            <a:lvl1pPr algn="l">
              <a:defRPr sz="3200">
                <a:solidFill>
                  <a:schemeClr val="tx1"/>
                </a:solidFill>
              </a:defRPr>
            </a:lvl1pPr>
          </a:lstStyle>
          <a:p>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COVER WITH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ROUND PICTURE</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Text wraps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around the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edges of the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round picture</a:t>
            </a:r>
            <a:endParaRPr lang="fi-FI" dirty="0"/>
          </a:p>
        </p:txBody>
      </p:sp>
      <p:sp>
        <p:nvSpPr>
          <p:cNvPr id="3" name="Alaotsikko 2"/>
          <p:cNvSpPr>
            <a:spLocks noGrp="1"/>
          </p:cNvSpPr>
          <p:nvPr>
            <p:ph type="subTitle" idx="1" hasCustomPrompt="1"/>
          </p:nvPr>
        </p:nvSpPr>
        <p:spPr>
          <a:xfrm>
            <a:off x="1115616" y="4509120"/>
            <a:ext cx="7128792" cy="1152128"/>
          </a:xfrm>
        </p:spPr>
        <p:txBody>
          <a:bodyPr anchor="b">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The name of the presenter</a:t>
            </a:r>
            <a:br>
              <a:rPr lang="en-US" dirty="0"/>
            </a:br>
            <a:r>
              <a:rPr lang="en-US" dirty="0"/>
              <a:t>Finnish Environment Institute SYKE</a:t>
            </a:r>
            <a:br>
              <a:rPr lang="en-US" dirty="0"/>
            </a:br>
            <a:r>
              <a:rPr lang="en-US" dirty="0"/>
              <a:t>Event &amp; date</a:t>
            </a:r>
          </a:p>
        </p:txBody>
      </p:sp>
      <p:sp>
        <p:nvSpPr>
          <p:cNvPr id="5" name="Kuvan paikkamerkki 7"/>
          <p:cNvSpPr>
            <a:spLocks noGrp="1" noChangeAspect="1"/>
          </p:cNvSpPr>
          <p:nvPr>
            <p:ph type="pic" sz="quarter" idx="14" hasCustomPrompt="1"/>
          </p:nvPr>
        </p:nvSpPr>
        <p:spPr>
          <a:xfrm>
            <a:off x="4644008" y="1350653"/>
            <a:ext cx="4022563" cy="4022563"/>
          </a:xfrm>
          <a:prstGeom prst="ellipse">
            <a:avLst/>
          </a:prstGeom>
          <a:solidFill>
            <a:schemeClr val="bg1"/>
          </a:solidFill>
          <a:ln w="69850">
            <a:solidFill>
              <a:schemeClr val="bg1"/>
            </a:solidFill>
          </a:ln>
        </p:spPr>
        <p:txBody>
          <a:bodyPr lIns="0" tIns="0" rIns="0" anchor="t" anchorCtr="0"/>
          <a:lstStyle>
            <a:lvl1pPr marL="0" marR="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sz="1200" b="0" i="1" baseline="0">
                <a:solidFill>
                  <a:srgbClr val="FF0000"/>
                </a:solidFill>
              </a:defRPr>
            </a:lvl1pPr>
          </a:lstStyle>
          <a:p>
            <a:pPr algn="ctr">
              <a:lnSpc>
                <a:spcPts val="1300"/>
              </a:lnSpc>
            </a:pPr>
            <a:r>
              <a:rPr lang="en-GB" sz="1200" b="0" i="1" kern="1200" baseline="0" dirty="0">
                <a:solidFill>
                  <a:srgbClr val="FF0000"/>
                </a:solidFill>
                <a:latin typeface="Calibri" panose="020F0502020204030204" pitchFamily="34" charset="0"/>
                <a:ea typeface="+mn-ea"/>
                <a:cs typeface="+mn-cs"/>
              </a:rPr>
              <a:t>Add a round picture by clicking the icon.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cropping of the picture, activate the picture frame and select the ‘Crop’ tool from the Picture Format tab &gt; you can now move the picture or scale it to be larger within the selection box. </a:t>
            </a: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Scale the picture by holding down the Shift key and clicking and dragging the light-coloured balls on the corners of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When you are satisfied with the cropping/scaling of the picture, click outside the picture. To change the picture, activate the picture, remove the picture with the Delete key and click the picture to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add a new picture. </a:t>
            </a:r>
            <a:endParaRPr lang="fi-FI" sz="1200" dirty="0"/>
          </a:p>
        </p:txBody>
      </p:sp>
      <p:pic>
        <p:nvPicPr>
          <p:cNvPr id="7" name="Kuva 6">
            <a:extLst>
              <a:ext uri="{FF2B5EF4-FFF2-40B4-BE49-F238E27FC236}">
                <a16:creationId xmlns:a16="http://schemas.microsoft.com/office/drawing/2014/main" id="{5D35F9A9-75F1-42CF-A018-1AB17DBC98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16026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0BB7330-BA64-4189-B76F-6C9F846717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 y="268"/>
            <a:ext cx="9143285" cy="6857464"/>
          </a:xfrm>
          <a:prstGeom prst="rect">
            <a:avLst/>
          </a:prstGeom>
        </p:spPr>
      </p:pic>
      <p:sp>
        <p:nvSpPr>
          <p:cNvPr id="2" name="Otsikko 1"/>
          <p:cNvSpPr>
            <a:spLocks noGrp="1"/>
          </p:cNvSpPr>
          <p:nvPr>
            <p:ph type="ctrTitle" hasCustomPrompt="1"/>
          </p:nvPr>
        </p:nvSpPr>
        <p:spPr>
          <a:xfrm>
            <a:off x="1115616" y="1196752"/>
            <a:ext cx="4104456" cy="3312368"/>
          </a:xfrm>
        </p:spPr>
        <p:txBody>
          <a:bodyPr anchor="t">
            <a:noAutofit/>
          </a:bodyPr>
          <a:lstStyle>
            <a:lvl1pPr algn="l">
              <a:defRPr sz="3200">
                <a:solidFill>
                  <a:schemeClr val="tx1"/>
                </a:solidFill>
              </a:defRPr>
            </a:lvl1pPr>
          </a:lstStyle>
          <a:p>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COVER WITH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ROUND PICTURE</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Text wraps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around the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edges of the </a:t>
            </a:r>
            <a:b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sz="3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round picture</a:t>
            </a:r>
            <a:endParaRPr lang="fi-FI" dirty="0"/>
          </a:p>
        </p:txBody>
      </p:sp>
      <p:sp>
        <p:nvSpPr>
          <p:cNvPr id="3" name="Alaotsikko 2"/>
          <p:cNvSpPr>
            <a:spLocks noGrp="1"/>
          </p:cNvSpPr>
          <p:nvPr>
            <p:ph type="subTitle" idx="1" hasCustomPrompt="1"/>
          </p:nvPr>
        </p:nvSpPr>
        <p:spPr>
          <a:xfrm>
            <a:off x="1115616" y="4509120"/>
            <a:ext cx="7128792" cy="1152128"/>
          </a:xfrm>
        </p:spPr>
        <p:txBody>
          <a:bodyPr anchor="b">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The name of the presenter</a:t>
            </a:r>
            <a:br>
              <a:rPr lang="en-US" dirty="0"/>
            </a:br>
            <a:r>
              <a:rPr lang="en-US" dirty="0"/>
              <a:t>Finnish Environment Institute SYKE</a:t>
            </a:r>
            <a:br>
              <a:rPr lang="en-US" dirty="0"/>
            </a:br>
            <a:r>
              <a:rPr lang="en-US" dirty="0"/>
              <a:t>Event &amp; date</a:t>
            </a:r>
          </a:p>
        </p:txBody>
      </p:sp>
      <p:sp>
        <p:nvSpPr>
          <p:cNvPr id="5" name="Kuvan paikkamerkki 7"/>
          <p:cNvSpPr>
            <a:spLocks noGrp="1" noChangeAspect="1"/>
          </p:cNvSpPr>
          <p:nvPr>
            <p:ph type="pic" sz="quarter" idx="14" hasCustomPrompt="1"/>
          </p:nvPr>
        </p:nvSpPr>
        <p:spPr>
          <a:xfrm>
            <a:off x="4644008" y="1350653"/>
            <a:ext cx="4022563" cy="4022563"/>
          </a:xfrm>
          <a:prstGeom prst="ellipse">
            <a:avLst/>
          </a:prstGeom>
          <a:solidFill>
            <a:schemeClr val="bg1"/>
          </a:solidFill>
          <a:ln w="69850">
            <a:solidFill>
              <a:schemeClr val="bg1"/>
            </a:solidFill>
          </a:ln>
        </p:spPr>
        <p:txBody>
          <a:bodyPr lIns="0" tIns="0" rIns="0" anchor="t" anchorCtr="0"/>
          <a:lstStyle>
            <a:lvl1pPr marL="0" marR="0" indent="0" algn="ctr" defTabSz="914400" rtl="0" eaLnBrk="1" fontAlgn="auto" latinLnBrk="0" hangingPunct="1">
              <a:lnSpc>
                <a:spcPts val="1300"/>
              </a:lnSpc>
              <a:spcBef>
                <a:spcPts val="0"/>
              </a:spcBef>
              <a:spcAft>
                <a:spcPts val="0"/>
              </a:spcAft>
              <a:buClr>
                <a:schemeClr val="accent1"/>
              </a:buClr>
              <a:buSzTx/>
              <a:buFont typeface="Arial" pitchFamily="34" charset="0"/>
              <a:buNone/>
              <a:tabLst/>
              <a:defRPr sz="1200" b="0" i="1" baseline="0">
                <a:solidFill>
                  <a:srgbClr val="FF0000"/>
                </a:solidFill>
              </a:defRPr>
            </a:lvl1pPr>
          </a:lstStyle>
          <a:p>
            <a:pPr algn="ctr">
              <a:lnSpc>
                <a:spcPts val="1300"/>
              </a:lnSpc>
            </a:pPr>
            <a:r>
              <a:rPr lang="en-GB" sz="1200" b="0" i="1" kern="1200" baseline="0" dirty="0">
                <a:solidFill>
                  <a:srgbClr val="FF0000"/>
                </a:solidFill>
                <a:latin typeface="Calibri" panose="020F0502020204030204" pitchFamily="34" charset="0"/>
                <a:ea typeface="+mn-ea"/>
                <a:cs typeface="+mn-cs"/>
              </a:rPr>
              <a:t>Add a round picture by clicking the icon.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To change the cropping of the picture, activate the picture frame and select the ‘Crop’ tool from the Picture Format tab &gt; you can now move the picture or scale it to be larger within the selection box. </a:t>
            </a: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Scale the picture by holding down the Shift key and clicking and dragging the light-coloured balls on the corners of the picture.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When you are satisfied with the cropping/scaling of the picture, click outside the picture. To change the picture, activate the picture, remove the picture with the Delete key and click the picture to </a:t>
            </a:r>
            <a:br>
              <a:rPr lang="en-GB" sz="1200" b="0" i="1" kern="1200" baseline="0" dirty="0">
                <a:solidFill>
                  <a:srgbClr val="FF0000"/>
                </a:solidFill>
                <a:latin typeface="Calibri" panose="020F0502020204030204" pitchFamily="34" charset="0"/>
                <a:ea typeface="+mn-ea"/>
                <a:cs typeface="+mn-cs"/>
              </a:rPr>
            </a:br>
            <a:r>
              <a:rPr lang="en-GB" sz="1200" b="0" i="1" kern="1200" baseline="0" dirty="0">
                <a:solidFill>
                  <a:srgbClr val="FF0000"/>
                </a:solidFill>
                <a:latin typeface="Calibri" panose="020F0502020204030204" pitchFamily="34" charset="0"/>
                <a:ea typeface="+mn-ea"/>
                <a:cs typeface="+mn-cs"/>
              </a:rPr>
              <a:t>add a new picture. </a:t>
            </a:r>
            <a:endParaRPr lang="fi-FI" sz="1200" dirty="0"/>
          </a:p>
        </p:txBody>
      </p:sp>
      <p:pic>
        <p:nvPicPr>
          <p:cNvPr id="7" name="Kuva 6">
            <a:extLst>
              <a:ext uri="{FF2B5EF4-FFF2-40B4-BE49-F238E27FC236}">
                <a16:creationId xmlns:a16="http://schemas.microsoft.com/office/drawing/2014/main" id="{8998BEB2-7DBC-4E8D-A1A9-B27420D27B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461" y="5171478"/>
            <a:ext cx="719329" cy="1170434"/>
          </a:xfrm>
          <a:prstGeom prst="rect">
            <a:avLst/>
          </a:prstGeom>
        </p:spPr>
      </p:pic>
    </p:spTree>
    <p:extLst>
      <p:ext uri="{BB962C8B-B14F-4D97-AF65-F5344CB8AC3E}">
        <p14:creationId xmlns:p14="http://schemas.microsoft.com/office/powerpoint/2010/main" val="160266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ots. perustyyl. napsautt.</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216000" marR="0" lvl="0" indent="-216000" algn="l" defTabSz="914400" rtl="0" eaLnBrk="1" fontAlgn="auto" latinLnBrk="0" hangingPunct="1">
              <a:lnSpc>
                <a:spcPts val="2200"/>
              </a:lnSpc>
              <a:spcBef>
                <a:spcPct val="20000"/>
              </a:spcBef>
              <a:spcAft>
                <a:spcPts val="0"/>
              </a:spcAft>
              <a:buClr>
                <a:srgbClr val="D5A315">
                  <a:lumMod val="75000"/>
                </a:srgbClr>
              </a:buClr>
              <a:buSzTx/>
              <a:buFont typeface="Arial"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a:t>
            </a:r>
            <a:r>
              <a:rPr kumimoji="0" lang="fi-FI"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first</a:t>
            </a: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i-FI"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level</a:t>
            </a: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of a </a:t>
            </a:r>
            <a:r>
              <a:rPr kumimoji="0" lang="fi-FI"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list</a:t>
            </a:r>
            <a:endPar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32000" marR="0" lvl="1" indent="-216000" algn="l" defTabSz="914400" rtl="0" eaLnBrk="1" fontAlgn="auto" latinLnBrk="0" hangingPunct="1">
              <a:lnSpc>
                <a:spcPts val="2200"/>
              </a:lnSpc>
              <a:spcBef>
                <a:spcPct val="20000"/>
              </a:spcBef>
              <a:spcAft>
                <a:spcPts val="0"/>
              </a:spcAft>
              <a:buClr>
                <a:srgbClr val="D5A315">
                  <a:lumMod val="75000"/>
                </a:srgbClr>
              </a:buClr>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Second </a:t>
            </a:r>
            <a:r>
              <a:rPr kumimoji="0" lang="fi-FI"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level</a:t>
            </a:r>
            <a:endParaRPr kumimoji="0" lang="fi-FI"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48000" marR="0" lvl="2" indent="-216000" algn="l" defTabSz="914400" rtl="0" eaLnBrk="1" fontAlgn="auto" latinLnBrk="0" hangingPunct="1">
              <a:lnSpc>
                <a:spcPts val="1800"/>
              </a:lnSpc>
              <a:spcBef>
                <a:spcPts val="300"/>
              </a:spcBef>
              <a:spcAft>
                <a:spcPts val="0"/>
              </a:spcAft>
              <a:buClr>
                <a:srgbClr val="827C71"/>
              </a:buClr>
              <a:buSzTx/>
              <a:buFont typeface="Arial" pitchFamily="34" charset="0"/>
              <a:buChar char="•"/>
              <a:tabLst/>
              <a:defRPr/>
            </a:pPr>
            <a:r>
              <a:rPr kumimoji="0" lang="fi-FI" sz="1600" b="0" i="0" u="none" strike="noStrike" kern="1200" cap="none" spc="0" normalizeH="0" baseline="0" noProof="0" dirty="0">
                <a:ln>
                  <a:noFill/>
                </a:ln>
                <a:solidFill>
                  <a:srgbClr val="827C71">
                    <a:lumMod val="75000"/>
                  </a:srgbClr>
                </a:solidFill>
                <a:effectLst/>
                <a:uLnTx/>
                <a:uFillTx/>
                <a:latin typeface="Calibri" panose="020F0502020204030204" pitchFamily="34" charset="0"/>
                <a:ea typeface="+mn-ea"/>
                <a:cs typeface="+mn-cs"/>
              </a:rPr>
              <a:t>Third </a:t>
            </a:r>
            <a:r>
              <a:rPr kumimoji="0" lang="fi-FI" sz="1600" b="0" i="0" u="none" strike="noStrike" kern="1200" cap="none" spc="0" normalizeH="0" baseline="0" noProof="0" dirty="0" err="1">
                <a:ln>
                  <a:noFill/>
                </a:ln>
                <a:solidFill>
                  <a:srgbClr val="827C71">
                    <a:lumMod val="75000"/>
                  </a:srgbClr>
                </a:solidFill>
                <a:effectLst/>
                <a:uLnTx/>
                <a:uFillTx/>
                <a:latin typeface="Calibri" panose="020F0502020204030204" pitchFamily="34" charset="0"/>
                <a:ea typeface="+mn-ea"/>
                <a:cs typeface="+mn-cs"/>
              </a:rPr>
              <a:t>level</a:t>
            </a:r>
            <a:endParaRPr kumimoji="0" lang="fi-FI" sz="1600" b="0" i="0" u="none" strike="noStrike" kern="1200" cap="none" spc="0" normalizeH="0" baseline="0" noProof="0" dirty="0">
              <a:ln>
                <a:noFill/>
              </a:ln>
              <a:solidFill>
                <a:srgbClr val="827C71">
                  <a:lumMod val="75000"/>
                </a:srgbClr>
              </a:solidFill>
              <a:effectLst/>
              <a:uLnTx/>
              <a:uFillTx/>
              <a:latin typeface="Calibri" panose="020F0502020204030204" pitchFamily="34" charset="0"/>
              <a:ea typeface="+mn-ea"/>
              <a:cs typeface="+mn-cs"/>
            </a:endParaRP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04B3C-FB33-46E3-9024-64DB5C19982F}" type="slidenum">
              <a:rPr lang="fi-FI" smtClean="0"/>
              <a:t>‹#›</a:t>
            </a:fld>
            <a:endParaRPr lang="fi-FI"/>
          </a:p>
        </p:txBody>
      </p:sp>
    </p:spTree>
    <p:extLst>
      <p:ext uri="{BB962C8B-B14F-4D97-AF65-F5344CB8AC3E}">
        <p14:creationId xmlns:p14="http://schemas.microsoft.com/office/powerpoint/2010/main" val="38064395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68" r:id="rId6"/>
    <p:sldLayoutId id="2147483687" r:id="rId7"/>
    <p:sldLayoutId id="2147483688" r:id="rId8"/>
    <p:sldLayoutId id="2147483689" r:id="rId9"/>
    <p:sldLayoutId id="2147483650" r:id="rId10"/>
    <p:sldLayoutId id="2147483671" r:id="rId11"/>
    <p:sldLayoutId id="2147483672" r:id="rId12"/>
    <p:sldLayoutId id="2147483673" r:id="rId13"/>
    <p:sldLayoutId id="2147483674" r:id="rId14"/>
    <p:sldLayoutId id="2147483676" r:id="rId15"/>
    <p:sldLayoutId id="2147483677" r:id="rId16"/>
    <p:sldLayoutId id="2147483678" r:id="rId17"/>
    <p:sldLayoutId id="2147483679" r:id="rId18"/>
    <p:sldLayoutId id="2147483680" r:id="rId19"/>
    <p:sldLayoutId id="2147483690" r:id="rId20"/>
    <p:sldLayoutId id="2147483691" r:id="rId21"/>
    <p:sldLayoutId id="2147483692" r:id="rId22"/>
    <p:sldLayoutId id="2147483684" r:id="rId23"/>
    <p:sldLayoutId id="2147483685" r:id="rId24"/>
    <p:sldLayoutId id="2147483686" r:id="rId25"/>
  </p:sldLayoutIdLst>
  <p:txStyles>
    <p:titleStyle>
      <a:lvl1pPr algn="l" defTabSz="914400" rtl="0" eaLnBrk="1" latinLnBrk="0" hangingPunct="1">
        <a:spcBef>
          <a:spcPct val="0"/>
        </a:spcBef>
        <a:buNone/>
        <a:defRPr sz="32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16000" marR="0" indent="-216000" algn="l" defTabSz="914400" rtl="0" eaLnBrk="1" fontAlgn="auto" latinLnBrk="0" hangingPunct="1">
        <a:lnSpc>
          <a:spcPts val="2200"/>
        </a:lnSpc>
        <a:spcBef>
          <a:spcPct val="20000"/>
        </a:spcBef>
        <a:spcAft>
          <a:spcPts val="0"/>
        </a:spcAft>
        <a:buClr>
          <a:srgbClr val="D5A315">
            <a:lumMod val="75000"/>
          </a:srgbClr>
        </a:buClr>
        <a:buSzTx/>
        <a:buFont typeface="Arial" pitchFamily="34" charset="0"/>
        <a:buChar char="●"/>
        <a:tabLst/>
        <a:defRPr sz="2000" kern="1200">
          <a:solidFill>
            <a:schemeClr val="tx1"/>
          </a:solidFill>
          <a:latin typeface="+mn-lt"/>
          <a:ea typeface="+mn-ea"/>
          <a:cs typeface="+mn-cs"/>
        </a:defRPr>
      </a:lvl1pPr>
      <a:lvl2pPr marL="432000" marR="0" indent="-216000" algn="l" defTabSz="914400" rtl="0" eaLnBrk="1" fontAlgn="auto" latinLnBrk="0" hangingPunct="1">
        <a:lnSpc>
          <a:spcPts val="2200"/>
        </a:lnSpc>
        <a:spcBef>
          <a:spcPct val="20000"/>
        </a:spcBef>
        <a:spcAft>
          <a:spcPts val="0"/>
        </a:spcAft>
        <a:buClr>
          <a:srgbClr val="D5A315">
            <a:lumMod val="75000"/>
          </a:srgbClr>
        </a:buClr>
        <a:buSzTx/>
        <a:buFont typeface="Arial" panose="020B0604020202020204" pitchFamily="34" charset="0"/>
        <a:buChar char="•"/>
        <a:tabLst/>
        <a:defRPr sz="2000" kern="1200">
          <a:solidFill>
            <a:schemeClr val="tx1"/>
          </a:solidFill>
          <a:latin typeface="+mn-lt"/>
          <a:ea typeface="+mn-ea"/>
          <a:cs typeface="+mn-cs"/>
        </a:defRPr>
      </a:lvl2pPr>
      <a:lvl3pPr marL="648000" marR="0" indent="-216000" algn="l" defTabSz="914400" rtl="0" eaLnBrk="1" fontAlgn="auto" latinLnBrk="0" hangingPunct="1">
        <a:lnSpc>
          <a:spcPts val="1800"/>
        </a:lnSpc>
        <a:spcBef>
          <a:spcPts val="300"/>
        </a:spcBef>
        <a:spcAft>
          <a:spcPts val="0"/>
        </a:spcAft>
        <a:buClr>
          <a:srgbClr val="827C71"/>
        </a:buClr>
        <a:buSzTx/>
        <a:buFont typeface="Arial" pitchFamily="34" charset="0"/>
        <a:buChar char="•"/>
        <a:tabLst/>
        <a:defRPr sz="1800" kern="1200">
          <a:solidFill>
            <a:schemeClr val="accent5">
              <a:lumMod val="75000"/>
            </a:schemeClr>
          </a:solidFill>
          <a:latin typeface="+mn-lt"/>
          <a:ea typeface="+mn-ea"/>
          <a:cs typeface="+mn-cs"/>
        </a:defRPr>
      </a:lvl3pPr>
      <a:lvl4pPr marL="864000" marR="0" indent="-216000" algn="l" defTabSz="914400" rtl="0" eaLnBrk="1" fontAlgn="auto" latinLnBrk="0" hangingPunct="1">
        <a:lnSpc>
          <a:spcPts val="1800"/>
        </a:lnSpc>
        <a:spcBef>
          <a:spcPts val="300"/>
        </a:spcBef>
        <a:spcAft>
          <a:spcPts val="0"/>
        </a:spcAft>
        <a:buClr>
          <a:srgbClr val="827C71"/>
        </a:buClr>
        <a:buSzTx/>
        <a:buFont typeface="Arial" pitchFamily="34" charset="0"/>
        <a:buChar char="•"/>
        <a:tabLst/>
        <a:defRPr sz="2000" kern="1200">
          <a:solidFill>
            <a:schemeClr val="accent5">
              <a:lumMod val="75000"/>
            </a:schemeClr>
          </a:solidFill>
          <a:latin typeface="+mn-lt"/>
          <a:ea typeface="+mn-ea"/>
          <a:cs typeface="+mn-cs"/>
        </a:defRPr>
      </a:lvl4pPr>
      <a:lvl5pPr marL="1080000" marR="0" indent="-216000" algn="l" defTabSz="914400" rtl="0" eaLnBrk="1" fontAlgn="auto" latinLnBrk="0" hangingPunct="1">
        <a:lnSpc>
          <a:spcPts val="1800"/>
        </a:lnSpc>
        <a:spcBef>
          <a:spcPts val="300"/>
        </a:spcBef>
        <a:spcAft>
          <a:spcPts val="0"/>
        </a:spcAft>
        <a:buClr>
          <a:srgbClr val="827C71"/>
        </a:buClr>
        <a:buSzTx/>
        <a:buFont typeface="Arial" pitchFamily="34" charset="0"/>
        <a:buChar char="•"/>
        <a:tabLst/>
        <a:defRPr sz="2000" kern="1200">
          <a:solidFill>
            <a:schemeClr val="accent5">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nea.ec.europa.eu/life/life-calls-proposals_en" TargetMode="External"/><Relationship Id="rId2" Type="http://schemas.openxmlformats.org/officeDocument/2006/relationships/hyperlink" Target="https://ec.europa.eu/info/funding-tenders/opportunities/docs/2021-2027/life/wp-call/2021-2024/call-fiche_life-2021-strat-two-stage_en.pdf"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l"/>
            <a:r>
              <a:rPr lang="fi-FI" dirty="0"/>
              <a:t>2021 LIFE SIP CALL</a:t>
            </a:r>
            <a:br>
              <a:rPr lang="fi-FI" dirty="0"/>
            </a:br>
            <a:r>
              <a:rPr lang="fi-FI" dirty="0"/>
              <a:t>(Environment)</a:t>
            </a:r>
            <a:endParaRPr lang="fi-FI"/>
          </a:p>
        </p:txBody>
      </p:sp>
      <p:sp>
        <p:nvSpPr>
          <p:cNvPr id="3" name="Alaotsikko 2"/>
          <p:cNvSpPr>
            <a:spLocks noGrp="1"/>
          </p:cNvSpPr>
          <p:nvPr>
            <p:ph type="subTitle" idx="1"/>
          </p:nvPr>
        </p:nvSpPr>
        <p:spPr>
          <a:xfrm>
            <a:off x="1331640" y="3947433"/>
            <a:ext cx="7128792" cy="2173042"/>
          </a:xfrm>
        </p:spPr>
        <p:txBody>
          <a:bodyPr/>
          <a:lstStyle/>
          <a:p>
            <a:pPr algn="l"/>
            <a:r>
              <a:rPr lang="fi-FI" dirty="0" err="1"/>
              <a:t>The</a:t>
            </a:r>
            <a:r>
              <a:rPr lang="fi-FI" dirty="0"/>
              <a:t> Call </a:t>
            </a:r>
            <a:r>
              <a:rPr lang="fi-FI" dirty="0" err="1"/>
              <a:t>Document</a:t>
            </a:r>
            <a:r>
              <a:rPr lang="fi-FI" dirty="0"/>
              <a:t>: </a:t>
            </a:r>
          </a:p>
          <a:p>
            <a:pPr algn="l"/>
            <a:r>
              <a:rPr lang="fi-FI" dirty="0">
                <a:hlinkClick r:id="rId2"/>
              </a:rPr>
              <a:t>https://ec.europa.eu/info/funding-tenders/opportunities/docs/2021-2027/life/wp-call/2021-2024/call-fiche_life-2021-strat-two-stage_en.pdf</a:t>
            </a:r>
            <a:endParaRPr lang="fi-FI" dirty="0">
              <a:cs typeface="Calibri"/>
            </a:endParaRPr>
          </a:p>
          <a:p>
            <a:pPr algn="l"/>
            <a:endParaRPr lang="fi-FI" dirty="0">
              <a:cs typeface="Calibri"/>
            </a:endParaRPr>
          </a:p>
          <a:p>
            <a:pPr algn="l"/>
            <a:r>
              <a:rPr lang="fi-FI" dirty="0">
                <a:cs typeface="Calibri"/>
              </a:rPr>
              <a:t>Kuulutus löytyy osoitteesta: </a:t>
            </a:r>
          </a:p>
          <a:p>
            <a:pPr algn="l"/>
            <a:r>
              <a:rPr lang="fi-FI" dirty="0">
                <a:cs typeface="Calibri"/>
                <a:hlinkClick r:id="rId3"/>
              </a:rPr>
              <a:t>LIFE - Calls for proposals (europa.eu)</a:t>
            </a:r>
            <a:endParaRPr lang="fi-FI">
              <a:cs typeface="Calibri"/>
            </a:endParaRPr>
          </a:p>
        </p:txBody>
      </p:sp>
    </p:spTree>
    <p:extLst>
      <p:ext uri="{BB962C8B-B14F-4D97-AF65-F5344CB8AC3E}">
        <p14:creationId xmlns:p14="http://schemas.microsoft.com/office/powerpoint/2010/main" val="90354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US" dirty="0"/>
              <a:t>Admissibility and eligibility conditions (including mandatory documents)</a:t>
            </a:r>
          </a:p>
        </p:txBody>
      </p:sp>
      <p:sp>
        <p:nvSpPr>
          <p:cNvPr id="3" name="Sisällön paikkamerkki 2"/>
          <p:cNvSpPr>
            <a:spLocks noGrp="1"/>
          </p:cNvSpPr>
          <p:nvPr>
            <p:ph sz="half" idx="1"/>
          </p:nvPr>
        </p:nvSpPr>
        <p:spPr>
          <a:xfrm>
            <a:off x="1259632" y="2276872"/>
            <a:ext cx="7427168" cy="4176464"/>
          </a:xfrm>
        </p:spPr>
        <p:txBody>
          <a:bodyPr>
            <a:normAutofit fontScale="85000" lnSpcReduction="10000"/>
          </a:bodyPr>
          <a:lstStyle/>
          <a:p>
            <a:r>
              <a:rPr lang="en-US" dirty="0"/>
              <a:t>Beneficiaries and affiliated entities must </a:t>
            </a:r>
            <a:r>
              <a:rPr lang="en-US" b="1" dirty="0"/>
              <a:t>register in the Participant Register </a:t>
            </a:r>
            <a:r>
              <a:rPr lang="en-US" dirty="0"/>
              <a:t>— before submitting the proposal — and will have to be validated by the Central Validation Service (REA Validation). For the validation, they will </a:t>
            </a:r>
            <a:r>
              <a:rPr lang="en-US" b="1" dirty="0"/>
              <a:t>be requested to upload documents showing legal status and origin</a:t>
            </a:r>
            <a:r>
              <a:rPr lang="en-US" dirty="0"/>
              <a:t>.</a:t>
            </a:r>
          </a:p>
          <a:p>
            <a:r>
              <a:rPr lang="en-US" dirty="0"/>
              <a:t>Proposals must be complete and contain all the requested information and all required annexes and supporting documents:</a:t>
            </a:r>
          </a:p>
          <a:p>
            <a:pPr lvl="1"/>
            <a:r>
              <a:rPr lang="en-US" dirty="0"/>
              <a:t>Part A — administrative information about the participants (future coordinator, beneficiaries and affiliated entities) and the </a:t>
            </a:r>
            <a:r>
              <a:rPr lang="en-US" dirty="0" err="1"/>
              <a:t>summarised</a:t>
            </a:r>
            <a:r>
              <a:rPr lang="en-US" dirty="0"/>
              <a:t> budget for the project (to be filled in directly online)</a:t>
            </a:r>
          </a:p>
          <a:p>
            <a:pPr lvl="1"/>
            <a:r>
              <a:rPr lang="en-US" dirty="0"/>
              <a:t>Part B — the technical description of the project (to be downloaded from the Portal Submission System, completed and then assembled and re-uploaded)</a:t>
            </a:r>
          </a:p>
          <a:p>
            <a:pPr lvl="1"/>
            <a:r>
              <a:rPr lang="en-US" dirty="0"/>
              <a:t>Part C (to be filled in directly online) containing additional project data (not applicable at stage 1)</a:t>
            </a:r>
          </a:p>
          <a:p>
            <a:pPr lvl="2"/>
            <a:endParaRPr lang="fi-FI" dirty="0"/>
          </a:p>
        </p:txBody>
      </p:sp>
    </p:spTree>
    <p:extLst>
      <p:ext uri="{BB962C8B-B14F-4D97-AF65-F5344CB8AC3E}">
        <p14:creationId xmlns:p14="http://schemas.microsoft.com/office/powerpoint/2010/main" val="46364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1236682" y="1412776"/>
            <a:ext cx="8231861" cy="5445224"/>
          </a:xfrm>
        </p:spPr>
        <p:txBody>
          <a:bodyPr>
            <a:normAutofit/>
          </a:bodyPr>
          <a:lstStyle/>
          <a:p>
            <a:r>
              <a:rPr lang="en-US" dirty="0"/>
              <a:t>Part A — administrative information about the participants (future coordinator, beneficiaries and affiliated entities) and the </a:t>
            </a:r>
            <a:r>
              <a:rPr lang="en-US" dirty="0" err="1"/>
              <a:t>summarised</a:t>
            </a:r>
            <a:r>
              <a:rPr lang="en-US" dirty="0"/>
              <a:t> budget for the project (to be filled in directly online)</a:t>
            </a:r>
          </a:p>
          <a:p>
            <a:endParaRPr lang="en-US" dirty="0"/>
          </a:p>
          <a:p>
            <a:r>
              <a:rPr lang="en-US" dirty="0"/>
              <a:t>Part B — the technical description of the project (to be downloaded from the Portal Submission System, completed and then assembled and re-uploaded)</a:t>
            </a:r>
          </a:p>
          <a:p>
            <a:pPr lvl="2"/>
            <a:r>
              <a:rPr lang="en-US" dirty="0"/>
              <a:t>Proposals are limited to maximum 45 pages (Part B) </a:t>
            </a:r>
          </a:p>
          <a:p>
            <a:pPr lvl="2"/>
            <a:endParaRPr lang="en-US" dirty="0"/>
          </a:p>
          <a:p>
            <a:r>
              <a:rPr lang="en-US" dirty="0"/>
              <a:t>Mandatory annexes and supporting documents (to be uploaded):</a:t>
            </a:r>
          </a:p>
          <a:p>
            <a:pPr lvl="2"/>
            <a:r>
              <a:rPr lang="en-US" dirty="0"/>
              <a:t>targeted plan/strategy/action plan </a:t>
            </a:r>
          </a:p>
          <a:p>
            <a:pPr lvl="2"/>
            <a:r>
              <a:rPr lang="en-US" dirty="0"/>
              <a:t>implementation overview for the plan/strategy/action plan </a:t>
            </a:r>
          </a:p>
          <a:p>
            <a:pPr lvl="2"/>
            <a:r>
              <a:rPr lang="en-US" dirty="0"/>
              <a:t>complementary funding plan</a:t>
            </a:r>
          </a:p>
          <a:p>
            <a:pPr lvl="1"/>
            <a:endParaRPr lang="en-US" dirty="0"/>
          </a:p>
          <a:p>
            <a:pPr lvl="1"/>
            <a:endParaRPr lang="en-US" dirty="0"/>
          </a:p>
        </p:txBody>
      </p:sp>
      <p:sp>
        <p:nvSpPr>
          <p:cNvPr id="4" name="Otsikko 1">
            <a:extLst>
              <a:ext uri="{FF2B5EF4-FFF2-40B4-BE49-F238E27FC236}">
                <a16:creationId xmlns:a16="http://schemas.microsoft.com/office/drawing/2014/main" id="{3787DDDE-A30A-4233-98E5-DDD35E156192}"/>
              </a:ext>
            </a:extLst>
          </p:cNvPr>
          <p:cNvSpPr>
            <a:spLocks noGrp="1"/>
          </p:cNvSpPr>
          <p:nvPr>
            <p:ph type="title"/>
          </p:nvPr>
        </p:nvSpPr>
        <p:spPr>
          <a:xfrm>
            <a:off x="1259632" y="404664"/>
            <a:ext cx="7427168" cy="1012974"/>
          </a:xfrm>
        </p:spPr>
        <p:txBody>
          <a:bodyPr>
            <a:normAutofit fontScale="90000"/>
          </a:bodyPr>
          <a:lstStyle/>
          <a:p>
            <a:r>
              <a:rPr lang="en-US" dirty="0"/>
              <a:t>Application for stage 1:</a:t>
            </a:r>
            <a:br>
              <a:rPr lang="en-US" dirty="0"/>
            </a:br>
            <a:endParaRPr lang="fi-FI" dirty="0"/>
          </a:p>
        </p:txBody>
      </p:sp>
    </p:spTree>
    <p:extLst>
      <p:ext uri="{BB962C8B-B14F-4D97-AF65-F5344CB8AC3E}">
        <p14:creationId xmlns:p14="http://schemas.microsoft.com/office/powerpoint/2010/main" val="358103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E3AD1B-A92C-4719-BBD5-E10794C7F504}"/>
              </a:ext>
            </a:extLst>
          </p:cNvPr>
          <p:cNvSpPr>
            <a:spLocks noGrp="1"/>
          </p:cNvSpPr>
          <p:nvPr>
            <p:ph type="title"/>
          </p:nvPr>
        </p:nvSpPr>
        <p:spPr>
          <a:xfrm>
            <a:off x="1043608" y="404664"/>
            <a:ext cx="7643192" cy="1012974"/>
          </a:xfrm>
        </p:spPr>
        <p:txBody>
          <a:bodyPr>
            <a:normAutofit fontScale="90000"/>
          </a:bodyPr>
          <a:lstStyle/>
          <a:p>
            <a:r>
              <a:rPr lang="en-US" dirty="0"/>
              <a:t>Application for stage 2:</a:t>
            </a:r>
            <a:br>
              <a:rPr lang="en-US" dirty="0"/>
            </a:br>
            <a:endParaRPr lang="fi-FI" dirty="0"/>
          </a:p>
        </p:txBody>
      </p:sp>
      <p:sp>
        <p:nvSpPr>
          <p:cNvPr id="3" name="Sisällön paikkamerkki 2">
            <a:extLst>
              <a:ext uri="{FF2B5EF4-FFF2-40B4-BE49-F238E27FC236}">
                <a16:creationId xmlns:a16="http://schemas.microsoft.com/office/drawing/2014/main" id="{A1174615-984D-4BE3-8094-02466630DDAB}"/>
              </a:ext>
            </a:extLst>
          </p:cNvPr>
          <p:cNvSpPr>
            <a:spLocks noGrp="1"/>
          </p:cNvSpPr>
          <p:nvPr>
            <p:ph idx="1"/>
          </p:nvPr>
        </p:nvSpPr>
        <p:spPr>
          <a:xfrm>
            <a:off x="1043608" y="1052736"/>
            <a:ext cx="7992888" cy="5805264"/>
          </a:xfrm>
        </p:spPr>
        <p:txBody>
          <a:bodyPr>
            <a:normAutofit/>
          </a:bodyPr>
          <a:lstStyle/>
          <a:p>
            <a:r>
              <a:rPr lang="en-US" dirty="0"/>
              <a:t>Part A — administrative information about the participants (future coordinator, beneficiaries and affiliated entities) and the </a:t>
            </a:r>
            <a:r>
              <a:rPr lang="en-US" dirty="0" err="1"/>
              <a:t>summarised</a:t>
            </a:r>
            <a:r>
              <a:rPr lang="en-US" dirty="0"/>
              <a:t> budget for the project (to be filled in directly online)</a:t>
            </a:r>
          </a:p>
          <a:p>
            <a:r>
              <a:rPr lang="en-US" dirty="0"/>
              <a:t>Part B — the technical description of the project (to be downloaded from the Portal Submission System, completed and then assembled and re-uploaded) </a:t>
            </a:r>
          </a:p>
          <a:p>
            <a:pPr lvl="1"/>
            <a:r>
              <a:rPr lang="en-US" dirty="0"/>
              <a:t>Proposals are limited to maximum 200 pages (Part B) at stage 2</a:t>
            </a:r>
          </a:p>
          <a:p>
            <a:r>
              <a:rPr lang="en-US" dirty="0"/>
              <a:t>Part C (to be filled in directly online) containing additional project data</a:t>
            </a:r>
          </a:p>
          <a:p>
            <a:r>
              <a:rPr lang="en-US" dirty="0"/>
              <a:t>Mandatory annexes and supporting documents (to be uploaded):</a:t>
            </a:r>
          </a:p>
          <a:p>
            <a:pPr lvl="1"/>
            <a:r>
              <a:rPr lang="en-US" dirty="0"/>
              <a:t>detailed budget table</a:t>
            </a:r>
          </a:p>
          <a:p>
            <a:pPr lvl="1"/>
            <a:r>
              <a:rPr lang="en-US" dirty="0"/>
              <a:t>participant information </a:t>
            </a:r>
          </a:p>
          <a:p>
            <a:pPr lvl="1"/>
            <a:r>
              <a:rPr lang="en-US" dirty="0"/>
              <a:t>targeted plan/strategy/action plan</a:t>
            </a:r>
          </a:p>
          <a:p>
            <a:pPr lvl="1"/>
            <a:r>
              <a:rPr lang="en-US" dirty="0"/>
              <a:t>implementation overview for the plan/strategy/action plan</a:t>
            </a:r>
          </a:p>
          <a:p>
            <a:pPr lvl="1"/>
            <a:r>
              <a:rPr lang="en-US" dirty="0"/>
              <a:t>complementary funding plan</a:t>
            </a:r>
          </a:p>
          <a:p>
            <a:pPr lvl="1"/>
            <a:r>
              <a:rPr lang="en-US" dirty="0"/>
              <a:t>complementary funding declarations (at least one)</a:t>
            </a:r>
          </a:p>
          <a:p>
            <a:pPr lvl="1"/>
            <a:r>
              <a:rPr lang="en-US" dirty="0"/>
              <a:t>Optional: Letters of support &amp; co-financing declarations</a:t>
            </a:r>
          </a:p>
          <a:p>
            <a:endParaRPr lang="fi-FI" dirty="0"/>
          </a:p>
        </p:txBody>
      </p:sp>
    </p:spTree>
    <p:extLst>
      <p:ext uri="{BB962C8B-B14F-4D97-AF65-F5344CB8AC3E}">
        <p14:creationId xmlns:p14="http://schemas.microsoft.com/office/powerpoint/2010/main" val="284385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43608" y="404664"/>
            <a:ext cx="7643192" cy="1012974"/>
          </a:xfrm>
        </p:spPr>
        <p:txBody>
          <a:bodyPr>
            <a:normAutofit/>
          </a:bodyPr>
          <a:lstStyle/>
          <a:p>
            <a:r>
              <a:rPr lang="en-US" dirty="0"/>
              <a:t>Award criteria, stage 1</a:t>
            </a:r>
          </a:p>
        </p:txBody>
      </p:sp>
      <p:sp>
        <p:nvSpPr>
          <p:cNvPr id="3" name="Sisällön paikkamerkki 2"/>
          <p:cNvSpPr>
            <a:spLocks noGrp="1"/>
          </p:cNvSpPr>
          <p:nvPr>
            <p:ph sz="half" idx="1"/>
          </p:nvPr>
        </p:nvSpPr>
        <p:spPr>
          <a:xfrm>
            <a:off x="1043608" y="1196752"/>
            <a:ext cx="7848872" cy="5661248"/>
          </a:xfrm>
        </p:spPr>
        <p:txBody>
          <a:bodyPr>
            <a:normAutofit fontScale="92500"/>
          </a:bodyPr>
          <a:lstStyle/>
          <a:p>
            <a:r>
              <a:rPr lang="en-US" dirty="0"/>
              <a:t>1. Implementation of plans or strategies (Yes/No) </a:t>
            </a:r>
          </a:p>
          <a:p>
            <a:pPr lvl="2"/>
            <a:r>
              <a:rPr lang="en-US" dirty="0"/>
              <a:t>The proposal aims at implementing the plans/strategies/action plans </a:t>
            </a:r>
            <a:r>
              <a:rPr lang="en-US" b="1" dirty="0"/>
              <a:t>as described in the call </a:t>
            </a:r>
            <a:r>
              <a:rPr lang="en-US" dirty="0"/>
              <a:t>for proposals. </a:t>
            </a:r>
          </a:p>
          <a:p>
            <a:r>
              <a:rPr lang="en-US" dirty="0"/>
              <a:t>2. Territorial coverage (Yes/No) </a:t>
            </a:r>
          </a:p>
          <a:p>
            <a:pPr lvl="2"/>
            <a:r>
              <a:rPr lang="en-US" dirty="0"/>
              <a:t>The implementation of the targeted EU plan/strategy/action plan will </a:t>
            </a:r>
            <a:r>
              <a:rPr lang="en-US" b="1" dirty="0"/>
              <a:t>cover a large and representative territorial area</a:t>
            </a:r>
            <a:r>
              <a:rPr lang="en-US" dirty="0"/>
              <a:t>, in particular, regional, multiregional, national, trans-national. A multi-city approach or smaller territorial scale may also be acceptable for SIPs dealing with air quality management as long as the project delivers </a:t>
            </a:r>
            <a:r>
              <a:rPr lang="en-US" b="1" dirty="0"/>
              <a:t>substantial impact. </a:t>
            </a:r>
          </a:p>
          <a:p>
            <a:r>
              <a:rPr lang="en-US" dirty="0"/>
              <a:t>3. Coordination of complementary funds (Yes/No) </a:t>
            </a:r>
          </a:p>
          <a:p>
            <a:pPr lvl="2"/>
            <a:r>
              <a:rPr lang="en-US" dirty="0"/>
              <a:t>The activities will </a:t>
            </a:r>
            <a:r>
              <a:rPr lang="en-US" b="1" dirty="0" err="1"/>
              <a:t>mobilise</a:t>
            </a:r>
            <a:r>
              <a:rPr lang="en-US" b="1" dirty="0"/>
              <a:t> complementary funding from at least one EU, national or private funding source </a:t>
            </a:r>
            <a:r>
              <a:rPr lang="en-US" dirty="0"/>
              <a:t>and take into consideration other relevant EU, national or private funding. </a:t>
            </a:r>
          </a:p>
          <a:p>
            <a:pPr lvl="2"/>
            <a:r>
              <a:rPr lang="en-US" dirty="0"/>
              <a:t>The funding is complementary to the SIP/SNAP and used to support and implement complementary activities necessary for the implementation of the targeted plan/strategy/action plan. </a:t>
            </a:r>
          </a:p>
          <a:p>
            <a:pPr lvl="2"/>
            <a:r>
              <a:rPr lang="en-US" dirty="0"/>
              <a:t>Mechanisms for the </a:t>
            </a:r>
            <a:r>
              <a:rPr lang="en-US" b="1" dirty="0"/>
              <a:t>coordination of the complementary funding </a:t>
            </a:r>
            <a:r>
              <a:rPr lang="en-US" dirty="0"/>
              <a:t>are clearly defined. </a:t>
            </a:r>
          </a:p>
          <a:p>
            <a:r>
              <a:rPr lang="en-US" dirty="0"/>
              <a:t>4. Involvement of key stakeholders (Yes/No) </a:t>
            </a:r>
          </a:p>
          <a:p>
            <a:pPr lvl="2"/>
            <a:r>
              <a:rPr lang="en-US" b="1" dirty="0"/>
              <a:t>Key stakeholders </a:t>
            </a:r>
            <a:r>
              <a:rPr lang="en-US" dirty="0"/>
              <a:t>will be actively involved in the implementation of the targeted plan/strategy/action plan. </a:t>
            </a:r>
          </a:p>
          <a:p>
            <a:r>
              <a:rPr lang="en-US" dirty="0"/>
              <a:t>No maximum points: Each criterion will be assessed as to </a:t>
            </a:r>
            <a:r>
              <a:rPr lang="en-US" b="1" dirty="0"/>
              <a:t>whether it is fulfilled or not</a:t>
            </a:r>
            <a:r>
              <a:rPr lang="en-US" dirty="0"/>
              <a:t>.</a:t>
            </a:r>
            <a:endParaRPr lang="fi-FI" dirty="0"/>
          </a:p>
        </p:txBody>
      </p:sp>
    </p:spTree>
    <p:extLst>
      <p:ext uri="{BB962C8B-B14F-4D97-AF65-F5344CB8AC3E}">
        <p14:creationId xmlns:p14="http://schemas.microsoft.com/office/powerpoint/2010/main" val="15542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a:t>Award criteria, stage 2</a:t>
            </a:r>
          </a:p>
        </p:txBody>
      </p:sp>
      <p:sp>
        <p:nvSpPr>
          <p:cNvPr id="3" name="Sisällön paikkamerkki 2"/>
          <p:cNvSpPr>
            <a:spLocks noGrp="1"/>
          </p:cNvSpPr>
          <p:nvPr>
            <p:ph sz="half" idx="1"/>
          </p:nvPr>
        </p:nvSpPr>
        <p:spPr>
          <a:xfrm>
            <a:off x="683568" y="1628800"/>
            <a:ext cx="8280920" cy="4824536"/>
          </a:xfrm>
        </p:spPr>
        <p:txBody>
          <a:bodyPr>
            <a:normAutofit/>
          </a:bodyPr>
          <a:lstStyle/>
          <a:p>
            <a:pPr lvl="1"/>
            <a:r>
              <a:rPr lang="en-US" dirty="0"/>
              <a:t>1. Relevance (0-20 points)</a:t>
            </a:r>
          </a:p>
          <a:p>
            <a:pPr lvl="2"/>
            <a:r>
              <a:rPr lang="en-US" dirty="0"/>
              <a:t>Relevance of the contribution to one or several of </a:t>
            </a:r>
            <a:r>
              <a:rPr lang="en-US" b="1" dirty="0"/>
              <a:t>the specific objectives of the LIFE </a:t>
            </a:r>
            <a:r>
              <a:rPr lang="en-US" b="1" dirty="0" err="1"/>
              <a:t>Programme</a:t>
            </a:r>
            <a:r>
              <a:rPr lang="en-US" b="1" dirty="0"/>
              <a:t> and the targeted sub-</a:t>
            </a:r>
            <a:r>
              <a:rPr lang="en-US" b="1" dirty="0" err="1"/>
              <a:t>programme</a:t>
            </a:r>
            <a:r>
              <a:rPr lang="en-US" b="1" dirty="0"/>
              <a:t>.</a:t>
            </a:r>
          </a:p>
          <a:p>
            <a:pPr lvl="2"/>
            <a:r>
              <a:rPr lang="en-US" dirty="0"/>
              <a:t>Extent to which the proposal is </a:t>
            </a:r>
            <a:r>
              <a:rPr lang="en-US" b="1" dirty="0"/>
              <a:t>in line with the topic description </a:t>
            </a:r>
            <a:r>
              <a:rPr lang="en-US" dirty="0"/>
              <a:t>of the call for proposals.</a:t>
            </a:r>
          </a:p>
          <a:p>
            <a:pPr lvl="2"/>
            <a:r>
              <a:rPr lang="en-US" dirty="0"/>
              <a:t>Concept and methodology: </a:t>
            </a:r>
            <a:r>
              <a:rPr lang="en-US" b="1" dirty="0"/>
              <a:t>soundness of the overall intervention logic</a:t>
            </a:r>
            <a:r>
              <a:rPr lang="en-US" dirty="0"/>
              <a:t>.</a:t>
            </a:r>
          </a:p>
          <a:p>
            <a:pPr lvl="2"/>
            <a:r>
              <a:rPr lang="en-US" dirty="0"/>
              <a:t>Extent to which the proposal offers </a:t>
            </a:r>
            <a:r>
              <a:rPr lang="en-US" b="1" dirty="0"/>
              <a:t>co-benefits and promotes synergies with other policy areas </a:t>
            </a:r>
            <a:r>
              <a:rPr lang="en-US" dirty="0"/>
              <a:t>relevant for achieving environment and climate policy objectives.</a:t>
            </a:r>
          </a:p>
          <a:p>
            <a:pPr lvl="1"/>
            <a:r>
              <a:rPr lang="en-US" dirty="0"/>
              <a:t>2. Impact (0-20 points)</a:t>
            </a:r>
          </a:p>
          <a:p>
            <a:pPr lvl="2"/>
            <a:r>
              <a:rPr lang="en-US" b="1" dirty="0"/>
              <a:t>Ambition and credibility </a:t>
            </a:r>
            <a:r>
              <a:rPr lang="en-US" dirty="0"/>
              <a:t>of impacts expected </a:t>
            </a:r>
            <a:r>
              <a:rPr lang="en-US" b="1" dirty="0"/>
              <a:t>during and/or after the project </a:t>
            </a:r>
            <a:r>
              <a:rPr lang="en-US" dirty="0"/>
              <a:t>due to the activities, including ensuring that no substantial harm is done to the other specific objectives of the LIFE </a:t>
            </a:r>
            <a:r>
              <a:rPr lang="en-US" dirty="0" err="1"/>
              <a:t>Programme</a:t>
            </a:r>
            <a:r>
              <a:rPr lang="en-US" dirty="0"/>
              <a:t>.</a:t>
            </a:r>
          </a:p>
          <a:p>
            <a:pPr lvl="2"/>
            <a:r>
              <a:rPr lang="en-US" b="1" dirty="0"/>
              <a:t>Sustainability of the project results </a:t>
            </a:r>
            <a:r>
              <a:rPr lang="en-US" dirty="0"/>
              <a:t>after the end of the project.</a:t>
            </a:r>
          </a:p>
          <a:p>
            <a:pPr lvl="2"/>
            <a:r>
              <a:rPr lang="en-US" dirty="0"/>
              <a:t>Potential for the project results to be </a:t>
            </a:r>
            <a:r>
              <a:rPr lang="en-US" b="1" dirty="0"/>
              <a:t>replicated in the same or other sectors or places</a:t>
            </a:r>
            <a:r>
              <a:rPr lang="en-US" dirty="0"/>
              <a:t>, or to be </a:t>
            </a:r>
            <a:r>
              <a:rPr lang="en-US" b="1" dirty="0"/>
              <a:t>up-scaled by public or private actors </a:t>
            </a:r>
            <a:r>
              <a:rPr lang="en-US" dirty="0"/>
              <a:t>or through </a:t>
            </a:r>
            <a:r>
              <a:rPr lang="en-US" dirty="0" err="1"/>
              <a:t>mobilising</a:t>
            </a:r>
            <a:r>
              <a:rPr lang="en-US" dirty="0"/>
              <a:t> larger investments or financial resources (</a:t>
            </a:r>
            <a:r>
              <a:rPr lang="en-US" b="1" dirty="0"/>
              <a:t>catalytic potential</a:t>
            </a:r>
            <a:r>
              <a:rPr lang="en-US" dirty="0"/>
              <a:t>).</a:t>
            </a:r>
          </a:p>
          <a:p>
            <a:pPr lvl="2"/>
            <a:r>
              <a:rPr lang="en-US" dirty="0"/>
              <a:t>Quality of the </a:t>
            </a:r>
            <a:r>
              <a:rPr lang="en-US" b="1" dirty="0"/>
              <a:t>measures for the exploitation</a:t>
            </a:r>
            <a:r>
              <a:rPr lang="en-US" dirty="0"/>
              <a:t> of project results.</a:t>
            </a:r>
            <a:endParaRPr lang="fi-FI" dirty="0"/>
          </a:p>
        </p:txBody>
      </p:sp>
    </p:spTree>
    <p:extLst>
      <p:ext uri="{BB962C8B-B14F-4D97-AF65-F5344CB8AC3E}">
        <p14:creationId xmlns:p14="http://schemas.microsoft.com/office/powerpoint/2010/main" val="316535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a:t>Award criteria, stage 2</a:t>
            </a:r>
          </a:p>
        </p:txBody>
      </p:sp>
      <p:sp>
        <p:nvSpPr>
          <p:cNvPr id="3" name="Sisällön paikkamerkki 2"/>
          <p:cNvSpPr>
            <a:spLocks noGrp="1"/>
          </p:cNvSpPr>
          <p:nvPr>
            <p:ph sz="half" idx="1"/>
          </p:nvPr>
        </p:nvSpPr>
        <p:spPr>
          <a:xfrm>
            <a:off x="755576" y="1196752"/>
            <a:ext cx="8280920" cy="5661248"/>
          </a:xfrm>
        </p:spPr>
        <p:txBody>
          <a:bodyPr>
            <a:normAutofit/>
          </a:bodyPr>
          <a:lstStyle/>
          <a:p>
            <a:pPr lvl="1">
              <a:lnSpc>
                <a:spcPct val="70000"/>
              </a:lnSpc>
            </a:pPr>
            <a:r>
              <a:rPr lang="en-US" dirty="0"/>
              <a:t>3. Quality (0-20 points)</a:t>
            </a:r>
          </a:p>
          <a:p>
            <a:pPr lvl="2">
              <a:lnSpc>
                <a:spcPct val="70000"/>
              </a:lnSpc>
            </a:pPr>
            <a:r>
              <a:rPr lang="en-US" b="1" dirty="0"/>
              <a:t>Clarity, relevance and feasibility </a:t>
            </a:r>
            <a:r>
              <a:rPr lang="en-US" dirty="0"/>
              <a:t>of the work plan.</a:t>
            </a:r>
          </a:p>
          <a:p>
            <a:pPr lvl="2">
              <a:lnSpc>
                <a:spcPct val="70000"/>
              </a:lnSpc>
            </a:pPr>
            <a:r>
              <a:rPr lang="en-US" dirty="0"/>
              <a:t>Appropriate </a:t>
            </a:r>
            <a:r>
              <a:rPr lang="en-US" b="1" dirty="0"/>
              <a:t>geographic focus </a:t>
            </a:r>
            <a:r>
              <a:rPr lang="en-US" dirty="0"/>
              <a:t>of the activities</a:t>
            </a:r>
          </a:p>
          <a:p>
            <a:pPr lvl="2">
              <a:lnSpc>
                <a:spcPct val="70000"/>
              </a:lnSpc>
            </a:pPr>
            <a:r>
              <a:rPr lang="en-US" dirty="0"/>
              <a:t>Quality of the plan to </a:t>
            </a:r>
            <a:r>
              <a:rPr lang="en-US" b="1" dirty="0"/>
              <a:t>monitor and report impacts</a:t>
            </a:r>
            <a:r>
              <a:rPr lang="en-US" dirty="0"/>
              <a:t>.</a:t>
            </a:r>
          </a:p>
          <a:p>
            <a:pPr lvl="2">
              <a:lnSpc>
                <a:spcPct val="70000"/>
              </a:lnSpc>
            </a:pPr>
            <a:r>
              <a:rPr lang="en-US" dirty="0"/>
              <a:t>Identification and </a:t>
            </a:r>
            <a:r>
              <a:rPr lang="en-US" dirty="0" err="1"/>
              <a:t>mobilisation</a:t>
            </a:r>
            <a:r>
              <a:rPr lang="en-US" dirty="0"/>
              <a:t> of </a:t>
            </a:r>
            <a:r>
              <a:rPr lang="en-US" b="1" dirty="0"/>
              <a:t>relevant stakeholders</a:t>
            </a:r>
            <a:r>
              <a:rPr lang="en-US" dirty="0"/>
              <a:t>.</a:t>
            </a:r>
          </a:p>
          <a:p>
            <a:pPr lvl="2">
              <a:lnSpc>
                <a:spcPct val="70000"/>
              </a:lnSpc>
            </a:pPr>
            <a:r>
              <a:rPr lang="en-US" dirty="0"/>
              <a:t>Appropriateness and quality of the </a:t>
            </a:r>
            <a:r>
              <a:rPr lang="en-US" b="1" dirty="0"/>
              <a:t>measures to communicate and disseminate </a:t>
            </a:r>
            <a:r>
              <a:rPr lang="en-US" dirty="0"/>
              <a:t>the project and its results to different target groups.</a:t>
            </a:r>
          </a:p>
          <a:p>
            <a:pPr lvl="1">
              <a:lnSpc>
                <a:spcPct val="70000"/>
              </a:lnSpc>
            </a:pPr>
            <a:r>
              <a:rPr lang="en-US" dirty="0"/>
              <a:t>4. Resources (0-20 points)</a:t>
            </a:r>
          </a:p>
          <a:p>
            <a:pPr lvl="2">
              <a:lnSpc>
                <a:spcPct val="70000"/>
              </a:lnSpc>
            </a:pPr>
            <a:r>
              <a:rPr lang="en-US" dirty="0"/>
              <a:t>Composition of the project team in terms </a:t>
            </a:r>
            <a:r>
              <a:rPr lang="en-US" b="1" dirty="0"/>
              <a:t>of expertise, skills and responsibilities and appropriateness of the management structure</a:t>
            </a:r>
            <a:r>
              <a:rPr lang="en-US" dirty="0"/>
              <a:t>.</a:t>
            </a:r>
          </a:p>
          <a:p>
            <a:pPr lvl="2">
              <a:lnSpc>
                <a:spcPct val="70000"/>
              </a:lnSpc>
            </a:pPr>
            <a:r>
              <a:rPr lang="en-US" dirty="0"/>
              <a:t>Appropriateness of the </a:t>
            </a:r>
            <a:r>
              <a:rPr lang="en-US" b="1" dirty="0"/>
              <a:t>budget and resources </a:t>
            </a:r>
            <a:r>
              <a:rPr lang="en-US" dirty="0"/>
              <a:t>and their consistency with the work plan.</a:t>
            </a:r>
          </a:p>
          <a:p>
            <a:pPr lvl="2">
              <a:lnSpc>
                <a:spcPct val="70000"/>
              </a:lnSpc>
            </a:pPr>
            <a:r>
              <a:rPr lang="en-US" b="1" dirty="0"/>
              <a:t>Transparency</a:t>
            </a:r>
            <a:r>
              <a:rPr lang="en-US" dirty="0"/>
              <a:t> of the budget, i.e. the cost items should be sufficiently described.</a:t>
            </a:r>
          </a:p>
          <a:p>
            <a:pPr lvl="2">
              <a:lnSpc>
                <a:spcPct val="70000"/>
              </a:lnSpc>
            </a:pPr>
            <a:r>
              <a:rPr lang="en-US" dirty="0"/>
              <a:t>Extent to which the </a:t>
            </a:r>
            <a:r>
              <a:rPr lang="en-US" b="1" dirty="0"/>
              <a:t>project environmental impact is considered and mitigated,</a:t>
            </a:r>
            <a:r>
              <a:rPr lang="en-US" dirty="0"/>
              <a:t> including through the </a:t>
            </a:r>
            <a:r>
              <a:rPr lang="en-US" b="1" dirty="0"/>
              <a:t>use of green procurement</a:t>
            </a:r>
            <a:r>
              <a:rPr lang="en-US" dirty="0"/>
              <a:t>. The use of </a:t>
            </a:r>
            <a:r>
              <a:rPr lang="en-US" b="1" dirty="0" err="1"/>
              <a:t>recognised</a:t>
            </a:r>
            <a:r>
              <a:rPr lang="en-US" b="1" dirty="0"/>
              <a:t> methods for the calculation of the project environmental footprint</a:t>
            </a:r>
            <a:r>
              <a:rPr lang="en-US" dirty="0"/>
              <a:t> (e.g. PEF or OEF methods or similar ones such as PEFCRs/OEFSRs) or environmental management systems (e.g. EMAS) would be an asset.</a:t>
            </a:r>
          </a:p>
          <a:p>
            <a:pPr lvl="2">
              <a:lnSpc>
                <a:spcPct val="70000"/>
              </a:lnSpc>
            </a:pPr>
            <a:r>
              <a:rPr lang="en-US" b="1" dirty="0"/>
              <a:t>Value for money </a:t>
            </a:r>
            <a:r>
              <a:rPr lang="en-US" dirty="0"/>
              <a:t>of the proposal.</a:t>
            </a:r>
          </a:p>
          <a:p>
            <a:pPr lvl="1">
              <a:lnSpc>
                <a:spcPct val="70000"/>
              </a:lnSpc>
            </a:pPr>
            <a:r>
              <a:rPr lang="en-US" dirty="0"/>
              <a:t>5. Complementary funding (0-20 points)</a:t>
            </a:r>
          </a:p>
          <a:p>
            <a:pPr lvl="2">
              <a:lnSpc>
                <a:spcPct val="70000"/>
              </a:lnSpc>
            </a:pPr>
            <a:r>
              <a:rPr lang="en-US" dirty="0"/>
              <a:t>Level </a:t>
            </a:r>
            <a:r>
              <a:rPr lang="en-US" b="1" dirty="0"/>
              <a:t>of </a:t>
            </a:r>
            <a:r>
              <a:rPr lang="en-US" b="1" dirty="0" err="1"/>
              <a:t>mobilisation</a:t>
            </a:r>
            <a:r>
              <a:rPr lang="en-US" b="1" dirty="0"/>
              <a:t> of other funds complementary to the LIFE project </a:t>
            </a:r>
            <a:r>
              <a:rPr lang="en-US" dirty="0"/>
              <a:t>foreseen (beyond the minimum necessary for eligibility) as well as the likelihood of their actual </a:t>
            </a:r>
            <a:r>
              <a:rPr lang="en-US" dirty="0" err="1"/>
              <a:t>mobilisation</a:t>
            </a:r>
            <a:r>
              <a:rPr lang="en-US" dirty="0"/>
              <a:t> and their </a:t>
            </a:r>
            <a:r>
              <a:rPr lang="en-US" b="1" dirty="0"/>
              <a:t>functional link to the plan</a:t>
            </a:r>
            <a:r>
              <a:rPr lang="en-US" dirty="0"/>
              <a:t>/strategy/action plan to be implemented</a:t>
            </a:r>
          </a:p>
          <a:p>
            <a:pPr lvl="2">
              <a:lnSpc>
                <a:spcPct val="70000"/>
              </a:lnSpc>
            </a:pPr>
            <a:r>
              <a:rPr lang="en-US" dirty="0"/>
              <a:t>Quality of the </a:t>
            </a:r>
            <a:r>
              <a:rPr lang="en-US" b="1" dirty="0"/>
              <a:t>coordination mechanism for the optimal use of other funds, in particular EU funds, necessary to implement the targeted plan/strategy/action plan</a:t>
            </a:r>
          </a:p>
          <a:p>
            <a:pPr lvl="2">
              <a:lnSpc>
                <a:spcPct val="70000"/>
              </a:lnSpc>
            </a:pPr>
            <a:r>
              <a:rPr lang="en-US" b="1" dirty="0"/>
              <a:t>Identification, relevance and feasibility of the necessary complementary actions</a:t>
            </a:r>
            <a:endParaRPr lang="fi-FI" b="1" dirty="0"/>
          </a:p>
        </p:txBody>
      </p:sp>
    </p:spTree>
    <p:extLst>
      <p:ext uri="{BB962C8B-B14F-4D97-AF65-F5344CB8AC3E}">
        <p14:creationId xmlns:p14="http://schemas.microsoft.com/office/powerpoint/2010/main" val="890455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04664"/>
            <a:ext cx="8003232" cy="1012974"/>
          </a:xfrm>
        </p:spPr>
        <p:txBody>
          <a:bodyPr>
            <a:normAutofit/>
          </a:bodyPr>
          <a:lstStyle/>
          <a:p>
            <a:r>
              <a:rPr lang="en-US" dirty="0"/>
              <a:t>Award criteria, Stage 2</a:t>
            </a:r>
          </a:p>
        </p:txBody>
      </p:sp>
      <p:pic>
        <p:nvPicPr>
          <p:cNvPr id="5" name="Sisällön paikkamerkki 4" descr="Kuva, joka sisältää kohteen pöytä&#10;&#10;Kuvaus luotu automaattisesti">
            <a:extLst>
              <a:ext uri="{FF2B5EF4-FFF2-40B4-BE49-F238E27FC236}">
                <a16:creationId xmlns:a16="http://schemas.microsoft.com/office/drawing/2014/main" id="{83914188-A5EA-4300-90D2-6C07EEC614F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772816"/>
            <a:ext cx="7567288" cy="3096480"/>
          </a:xfrm>
        </p:spPr>
      </p:pic>
      <p:sp>
        <p:nvSpPr>
          <p:cNvPr id="6" name="Tekstiruutu 5">
            <a:extLst>
              <a:ext uri="{FF2B5EF4-FFF2-40B4-BE49-F238E27FC236}">
                <a16:creationId xmlns:a16="http://schemas.microsoft.com/office/drawing/2014/main" id="{736CA007-CB10-4E31-8969-44B62182652E}"/>
              </a:ext>
            </a:extLst>
          </p:cNvPr>
          <p:cNvSpPr txBox="1"/>
          <p:nvPr/>
        </p:nvSpPr>
        <p:spPr>
          <a:xfrm>
            <a:off x="1907704" y="4941168"/>
            <a:ext cx="6408712" cy="1754326"/>
          </a:xfrm>
          <a:prstGeom prst="rect">
            <a:avLst/>
          </a:prstGeom>
          <a:noFill/>
        </p:spPr>
        <p:txBody>
          <a:bodyPr wrap="square" rtlCol="0">
            <a:spAutoFit/>
          </a:bodyPr>
          <a:lstStyle/>
          <a:p>
            <a:r>
              <a:rPr lang="en-US" dirty="0"/>
              <a:t>Individual thresholds per criterion (stage 2): 10 points. </a:t>
            </a:r>
          </a:p>
          <a:p>
            <a:r>
              <a:rPr lang="en-US" dirty="0"/>
              <a:t>Overall threshold (stage 2): 55 points. </a:t>
            </a:r>
          </a:p>
          <a:p>
            <a:endParaRPr lang="en-US" dirty="0"/>
          </a:p>
          <a:p>
            <a:r>
              <a:rPr lang="en-US" dirty="0"/>
              <a:t>Proposals that pass the individual thresholds AND the overall threshold will be considered for funding — within the limits of the available call budget. Other proposals will be rejected. </a:t>
            </a:r>
            <a:endParaRPr lang="fi-FI" dirty="0"/>
          </a:p>
        </p:txBody>
      </p:sp>
    </p:spTree>
    <p:extLst>
      <p:ext uri="{BB962C8B-B14F-4D97-AF65-F5344CB8AC3E}">
        <p14:creationId xmlns:p14="http://schemas.microsoft.com/office/powerpoint/2010/main" val="242770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a:t>How to submit an application</a:t>
            </a:r>
          </a:p>
        </p:txBody>
      </p:sp>
      <p:sp>
        <p:nvSpPr>
          <p:cNvPr id="3" name="Sisällön paikkamerkki 2"/>
          <p:cNvSpPr>
            <a:spLocks noGrp="1"/>
          </p:cNvSpPr>
          <p:nvPr>
            <p:ph sz="half" idx="1"/>
          </p:nvPr>
        </p:nvSpPr>
        <p:spPr>
          <a:xfrm>
            <a:off x="1259632" y="1484784"/>
            <a:ext cx="7427168" cy="4968552"/>
          </a:xfrm>
        </p:spPr>
        <p:txBody>
          <a:bodyPr>
            <a:normAutofit/>
          </a:bodyPr>
          <a:lstStyle/>
          <a:p>
            <a:r>
              <a:rPr lang="en-US" dirty="0"/>
              <a:t>All proposals must be submitted </a:t>
            </a:r>
            <a:r>
              <a:rPr lang="en-US" b="1" dirty="0"/>
              <a:t>directly online </a:t>
            </a:r>
            <a:r>
              <a:rPr lang="en-US" dirty="0"/>
              <a:t>via the Funding &amp; Tenders Portal Electronic Submission System. Paper applications are NOT accepted. </a:t>
            </a:r>
          </a:p>
          <a:p>
            <a:r>
              <a:rPr lang="en-US" dirty="0"/>
              <a:t>Submit your proposal in 4 parts, as follows:</a:t>
            </a:r>
          </a:p>
          <a:p>
            <a:pPr lvl="1"/>
            <a:r>
              <a:rPr lang="en-US" dirty="0"/>
              <a:t>Part A includes administrative information about the applicant </a:t>
            </a:r>
            <a:r>
              <a:rPr lang="en-US" dirty="0" err="1"/>
              <a:t>organisations</a:t>
            </a:r>
            <a:r>
              <a:rPr lang="en-US" dirty="0"/>
              <a:t> (future coordinator, beneficiaries, affiliated entities and associated partners) and the </a:t>
            </a:r>
            <a:r>
              <a:rPr lang="en-US" dirty="0" err="1"/>
              <a:t>summarised</a:t>
            </a:r>
            <a:r>
              <a:rPr lang="en-US" dirty="0"/>
              <a:t> budget for the proposal. Fill it in directly online</a:t>
            </a:r>
          </a:p>
          <a:p>
            <a:pPr lvl="1"/>
            <a:r>
              <a:rPr lang="en-US" dirty="0"/>
              <a:t>Part B (description of the action) covers the technical content of the proposal. Download the mandatory word template from the Submission System, fill it in and upload it as a PDF file</a:t>
            </a:r>
          </a:p>
          <a:p>
            <a:pPr lvl="1"/>
            <a:r>
              <a:rPr lang="en-US" dirty="0"/>
              <a:t>Part C containing additional project data. To be filled in directly online.</a:t>
            </a:r>
          </a:p>
          <a:p>
            <a:pPr lvl="1"/>
            <a:r>
              <a:rPr lang="en-US" dirty="0"/>
              <a:t>Annexes. Upload them as PDF file (single or multiple depending on the slots). Excel upload is sometimes possible, depending on the file type. </a:t>
            </a:r>
            <a:endParaRPr lang="fi-FI" dirty="0"/>
          </a:p>
        </p:txBody>
      </p:sp>
    </p:spTree>
    <p:extLst>
      <p:ext uri="{BB962C8B-B14F-4D97-AF65-F5344CB8AC3E}">
        <p14:creationId xmlns:p14="http://schemas.microsoft.com/office/powerpoint/2010/main" val="295375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US" dirty="0"/>
              <a:t>Legal and financial set-up of the Grant Agreements</a:t>
            </a:r>
          </a:p>
        </p:txBody>
      </p:sp>
      <p:sp>
        <p:nvSpPr>
          <p:cNvPr id="3" name="Sisällön paikkamerkki 2"/>
          <p:cNvSpPr>
            <a:spLocks noGrp="1"/>
          </p:cNvSpPr>
          <p:nvPr>
            <p:ph sz="half" idx="1"/>
          </p:nvPr>
        </p:nvSpPr>
        <p:spPr>
          <a:xfrm>
            <a:off x="1259632" y="2276872"/>
            <a:ext cx="7427168" cy="4176464"/>
          </a:xfrm>
        </p:spPr>
        <p:txBody>
          <a:bodyPr/>
          <a:lstStyle/>
          <a:p>
            <a:r>
              <a:rPr lang="en-US" dirty="0"/>
              <a:t>If you pass evaluation, your project will be invited for grant preparation, where you will be asked to prepare the Grant Agreement together with the EU Project Officer.</a:t>
            </a:r>
          </a:p>
          <a:p>
            <a:endParaRPr lang="fi-FI" dirty="0"/>
          </a:p>
        </p:txBody>
      </p:sp>
    </p:spTree>
    <p:extLst>
      <p:ext uri="{BB962C8B-B14F-4D97-AF65-F5344CB8AC3E}">
        <p14:creationId xmlns:p14="http://schemas.microsoft.com/office/powerpoint/2010/main" val="2918324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95C1218C-6568-4603-B5B8-06CD7C903BD9}"/>
              </a:ext>
            </a:extLst>
          </p:cNvPr>
          <p:cNvSpPr>
            <a:spLocks noGrp="1"/>
          </p:cNvSpPr>
          <p:nvPr>
            <p:ph type="ctrTitle"/>
          </p:nvPr>
        </p:nvSpPr>
        <p:spPr>
          <a:xfrm>
            <a:off x="1115616" y="1227664"/>
            <a:ext cx="7056784" cy="4464496"/>
          </a:xfrm>
        </p:spPr>
        <p:txBody>
          <a:bodyPr/>
          <a:lstStyle/>
          <a:p>
            <a:r>
              <a:rPr lang="fi-FI" sz="4400" dirty="0"/>
              <a:t>Lisädioja </a:t>
            </a:r>
          </a:p>
        </p:txBody>
      </p:sp>
    </p:spTree>
    <p:extLst>
      <p:ext uri="{BB962C8B-B14F-4D97-AF65-F5344CB8AC3E}">
        <p14:creationId xmlns:p14="http://schemas.microsoft.com/office/powerpoint/2010/main" val="33281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Contents</a:t>
            </a:r>
            <a:endParaRPr lang="fi-FI" dirty="0"/>
          </a:p>
        </p:txBody>
      </p:sp>
      <p:sp>
        <p:nvSpPr>
          <p:cNvPr id="3" name="Sisällön paikkamerkki 2"/>
          <p:cNvSpPr>
            <a:spLocks noGrp="1"/>
          </p:cNvSpPr>
          <p:nvPr>
            <p:ph idx="1"/>
          </p:nvPr>
        </p:nvSpPr>
        <p:spPr>
          <a:xfrm>
            <a:off x="1259632" y="1412776"/>
            <a:ext cx="7427168" cy="4896543"/>
          </a:xfrm>
        </p:spPr>
        <p:txBody>
          <a:bodyPr>
            <a:normAutofit/>
          </a:bodyPr>
          <a:lstStyle/>
          <a:p>
            <a:r>
              <a:rPr lang="en-US" dirty="0"/>
              <a:t>Background</a:t>
            </a:r>
          </a:p>
          <a:p>
            <a:r>
              <a:rPr lang="en-US" dirty="0"/>
              <a:t>Objectives</a:t>
            </a:r>
          </a:p>
          <a:p>
            <a:r>
              <a:rPr lang="en-US" dirty="0"/>
              <a:t>Scope </a:t>
            </a:r>
          </a:p>
          <a:p>
            <a:r>
              <a:rPr lang="en-US" dirty="0" err="1"/>
              <a:t>Expeted</a:t>
            </a:r>
            <a:r>
              <a:rPr lang="en-US" dirty="0"/>
              <a:t> results</a:t>
            </a:r>
          </a:p>
          <a:p>
            <a:r>
              <a:rPr lang="en-US" dirty="0"/>
              <a:t>Timetable and available budget</a:t>
            </a:r>
          </a:p>
          <a:p>
            <a:r>
              <a:rPr lang="en-US" dirty="0"/>
              <a:t>Admissibility and eligibility conditions (including mandatory documents)</a:t>
            </a:r>
          </a:p>
          <a:p>
            <a:r>
              <a:rPr lang="en-US" dirty="0"/>
              <a:t>Application for stage 1</a:t>
            </a:r>
          </a:p>
          <a:p>
            <a:r>
              <a:rPr lang="en-US" dirty="0"/>
              <a:t>Application for stage 2</a:t>
            </a:r>
          </a:p>
          <a:p>
            <a:r>
              <a:rPr lang="en-US" dirty="0"/>
              <a:t>Award criteria, stage 1</a:t>
            </a:r>
          </a:p>
          <a:p>
            <a:r>
              <a:rPr lang="en-US" dirty="0"/>
              <a:t>Award criteria, stage 2</a:t>
            </a:r>
          </a:p>
          <a:p>
            <a:r>
              <a:rPr lang="en-US" dirty="0"/>
              <a:t>How to submit an application</a:t>
            </a:r>
          </a:p>
          <a:p>
            <a:r>
              <a:rPr lang="en-US" dirty="0"/>
              <a:t>Legal and financial set-up of the Grant Agreements</a:t>
            </a:r>
          </a:p>
          <a:p>
            <a:pPr marL="457200" indent="-457200">
              <a:buFont typeface="+mj-lt"/>
              <a:buAutoNum type="arabicPeriod"/>
            </a:pPr>
            <a:endParaRPr lang="fi-FI" dirty="0"/>
          </a:p>
        </p:txBody>
      </p:sp>
    </p:spTree>
    <p:extLst>
      <p:ext uri="{BB962C8B-B14F-4D97-AF65-F5344CB8AC3E}">
        <p14:creationId xmlns:p14="http://schemas.microsoft.com/office/powerpoint/2010/main" val="2903734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a:t>Evaluation and award procedure</a:t>
            </a:r>
          </a:p>
        </p:txBody>
      </p:sp>
      <p:sp>
        <p:nvSpPr>
          <p:cNvPr id="3" name="Sisällön paikkamerkki 2"/>
          <p:cNvSpPr>
            <a:spLocks noGrp="1"/>
          </p:cNvSpPr>
          <p:nvPr>
            <p:ph sz="half" idx="1"/>
          </p:nvPr>
        </p:nvSpPr>
        <p:spPr>
          <a:xfrm>
            <a:off x="1259632" y="980728"/>
            <a:ext cx="7427168" cy="5472608"/>
          </a:xfrm>
        </p:spPr>
        <p:txBody>
          <a:bodyPr>
            <a:normAutofit fontScale="92500"/>
          </a:bodyPr>
          <a:lstStyle/>
          <a:p>
            <a:r>
              <a:rPr lang="fi-FI" dirty="0" err="1"/>
              <a:t>two-stage</a:t>
            </a:r>
            <a:r>
              <a:rPr lang="fi-FI" dirty="0"/>
              <a:t> </a:t>
            </a:r>
            <a:r>
              <a:rPr lang="fi-FI" dirty="0" err="1"/>
              <a:t>submission</a:t>
            </a:r>
            <a:r>
              <a:rPr lang="fi-FI" dirty="0"/>
              <a:t> </a:t>
            </a:r>
            <a:r>
              <a:rPr lang="fi-FI" dirty="0" err="1"/>
              <a:t>procedure</a:t>
            </a:r>
            <a:r>
              <a:rPr lang="fi-FI" dirty="0"/>
              <a:t>.</a:t>
            </a:r>
          </a:p>
          <a:p>
            <a:r>
              <a:rPr lang="en-US" dirty="0"/>
              <a:t>First stage, applicants will be requested to submit only an outline application, which will be evaluated against a first set of award criteria. </a:t>
            </a:r>
          </a:p>
          <a:p>
            <a:r>
              <a:rPr lang="en-US" dirty="0"/>
              <a:t>Successful applicants will be invited to submit a full application for the second stage which will then be evaluated against the full set of award criteria. Between stage 1 and 2, there will be a written question and answer phase, during which successful applicants can submit questions on the preparation of full proposals. An evaluation committee (assisted by independent outside experts) will assess all applications. Proposals will first be checked for formal requirements (admissibility, and eligibility, see sections 5 and 6). Proposals found admissible and eligible will be evaluated (for each topic) against the operational capacity and award criteria (see sections 7 and 9) and then ranked according to their scores. For SIP/SNAP calls, in case of lack of budget to finance all the proposals that reached the minimum threshold, priority will be given to the proposals from Member States which do not have yet a SIP or SNAP project financed under the specific </a:t>
            </a:r>
            <a:r>
              <a:rPr lang="en-US" dirty="0" err="1"/>
              <a:t>subprogramme</a:t>
            </a:r>
            <a:r>
              <a:rPr lang="en-US" dirty="0"/>
              <a:t>. </a:t>
            </a:r>
            <a:endParaRPr lang="fi-FI" dirty="0"/>
          </a:p>
        </p:txBody>
      </p:sp>
    </p:spTree>
    <p:extLst>
      <p:ext uri="{BB962C8B-B14F-4D97-AF65-F5344CB8AC3E}">
        <p14:creationId xmlns:p14="http://schemas.microsoft.com/office/powerpoint/2010/main" val="288858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a:t>Evaluation and award procedure</a:t>
            </a:r>
          </a:p>
        </p:txBody>
      </p:sp>
      <p:sp>
        <p:nvSpPr>
          <p:cNvPr id="3" name="Sisällön paikkamerkki 2"/>
          <p:cNvSpPr>
            <a:spLocks noGrp="1"/>
          </p:cNvSpPr>
          <p:nvPr>
            <p:ph sz="half" idx="1"/>
          </p:nvPr>
        </p:nvSpPr>
        <p:spPr>
          <a:xfrm>
            <a:off x="1259632" y="980728"/>
            <a:ext cx="7427168" cy="5472608"/>
          </a:xfrm>
        </p:spPr>
        <p:txBody>
          <a:bodyPr>
            <a:normAutofit fontScale="85000" lnSpcReduction="10000"/>
          </a:bodyPr>
          <a:lstStyle/>
          <a:p>
            <a:r>
              <a:rPr lang="en-US" dirty="0"/>
              <a:t>For proposals with the same score (within a topic or budget envelope) a priority order will be determined according to the following approach: Successively for every group of ex </a:t>
            </a:r>
            <a:r>
              <a:rPr lang="en-US" dirty="0" err="1"/>
              <a:t>aequo</a:t>
            </a:r>
            <a:r>
              <a:rPr lang="en-US" dirty="0"/>
              <a:t> proposals, starting with the highest scored group and continuing in descending order, proposals with the highest score under the criterion ‘Impact’ will be financed. All proposals will be informed about the evaluation result (evaluation result letter). Successful proposals will be invited for grant preparation; the other ones will be put on the reserve list or rejected. Proposals that are below the budget threshold (i.e. passed, but not ranked high enough to receive funding) will be awarded a Seal of Excellence. </a:t>
            </a:r>
          </a:p>
          <a:p>
            <a:r>
              <a:rPr lang="en-US" dirty="0"/>
              <a:t>No commitment for funding — Invitation to grant preparation does NOT constitute a formal commitment for funding. We will still need to make various legal checks before grant award: legal entity validation, financial capacity, exclusion check, etc. </a:t>
            </a:r>
          </a:p>
          <a:p>
            <a:r>
              <a:rPr lang="en-US" dirty="0"/>
              <a:t>Grant preparation will involve a dialogue in order to fine-tune technical or financial aspects of the project and may require extra information from your side. It may also include adjustments to the proposal to address recommendations of the evaluation committee or other concerns. Compliance will be a pre-condition for signing the grant.</a:t>
            </a:r>
            <a:endParaRPr lang="fi-FI" dirty="0"/>
          </a:p>
        </p:txBody>
      </p:sp>
    </p:spTree>
    <p:extLst>
      <p:ext uri="{BB962C8B-B14F-4D97-AF65-F5344CB8AC3E}">
        <p14:creationId xmlns:p14="http://schemas.microsoft.com/office/powerpoint/2010/main" val="213880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584" y="404664"/>
            <a:ext cx="7859216" cy="1012974"/>
          </a:xfrm>
        </p:spPr>
        <p:txBody>
          <a:bodyPr>
            <a:normAutofit fontScale="90000"/>
          </a:bodyPr>
          <a:lstStyle/>
          <a:p>
            <a:r>
              <a:rPr lang="en-US" dirty="0"/>
              <a:t>Background</a:t>
            </a:r>
            <a:br>
              <a:rPr lang="en-US" dirty="0"/>
            </a:br>
            <a:endParaRPr lang="fi-FI" dirty="0"/>
          </a:p>
        </p:txBody>
      </p:sp>
      <p:sp>
        <p:nvSpPr>
          <p:cNvPr id="3" name="Sisällön paikkamerkki 2"/>
          <p:cNvSpPr>
            <a:spLocks noGrp="1"/>
          </p:cNvSpPr>
          <p:nvPr>
            <p:ph sz="half" idx="1"/>
          </p:nvPr>
        </p:nvSpPr>
        <p:spPr>
          <a:xfrm>
            <a:off x="827584" y="2132856"/>
            <a:ext cx="3312368" cy="3888433"/>
          </a:xfrm>
        </p:spPr>
        <p:txBody>
          <a:bodyPr/>
          <a:lstStyle/>
          <a:p>
            <a:r>
              <a:rPr lang="fi-FI" dirty="0"/>
              <a:t>Environment LIFE </a:t>
            </a:r>
            <a:r>
              <a:rPr lang="fi-FI" dirty="0" err="1"/>
              <a:t>programme</a:t>
            </a:r>
            <a:r>
              <a:rPr lang="fi-FI" dirty="0"/>
              <a:t> </a:t>
            </a:r>
            <a:r>
              <a:rPr lang="fi-FI" dirty="0" err="1"/>
              <a:t>has</a:t>
            </a:r>
            <a:r>
              <a:rPr lang="fi-FI" dirty="0"/>
              <a:t> </a:t>
            </a:r>
            <a:r>
              <a:rPr lang="fi-FI" dirty="0" err="1"/>
              <a:t>two</a:t>
            </a:r>
            <a:r>
              <a:rPr lang="fi-FI" dirty="0"/>
              <a:t> </a:t>
            </a:r>
            <a:r>
              <a:rPr lang="fi-FI" dirty="0" err="1"/>
              <a:t>sub-programmes</a:t>
            </a:r>
            <a:r>
              <a:rPr lang="fi-FI" dirty="0"/>
              <a:t>:</a:t>
            </a:r>
          </a:p>
          <a:p>
            <a:pPr lvl="1"/>
            <a:r>
              <a:rPr lang="fi-FI" dirty="0" err="1"/>
              <a:t>Nature</a:t>
            </a:r>
            <a:r>
              <a:rPr lang="fi-FI" dirty="0"/>
              <a:t> and </a:t>
            </a:r>
            <a:r>
              <a:rPr lang="fi-FI" dirty="0" err="1"/>
              <a:t>Biodiversity</a:t>
            </a:r>
            <a:endParaRPr lang="fi-FI" dirty="0"/>
          </a:p>
          <a:p>
            <a:pPr lvl="1"/>
            <a:r>
              <a:rPr lang="fi-FI" dirty="0" err="1"/>
              <a:t>Circular</a:t>
            </a:r>
            <a:r>
              <a:rPr lang="fi-FI" dirty="0"/>
              <a:t> </a:t>
            </a:r>
            <a:r>
              <a:rPr lang="fi-FI" dirty="0" err="1"/>
              <a:t>Economy</a:t>
            </a:r>
            <a:r>
              <a:rPr lang="fi-FI" dirty="0"/>
              <a:t> and </a:t>
            </a:r>
            <a:r>
              <a:rPr lang="fi-FI" dirty="0" err="1"/>
              <a:t>Quality</a:t>
            </a:r>
            <a:r>
              <a:rPr lang="fi-FI" dirty="0"/>
              <a:t> of Life</a:t>
            </a:r>
          </a:p>
          <a:p>
            <a:endParaRPr lang="fi-FI" dirty="0"/>
          </a:p>
        </p:txBody>
      </p:sp>
      <p:sp>
        <p:nvSpPr>
          <p:cNvPr id="4" name="Sisällön paikkamerkki 3"/>
          <p:cNvSpPr>
            <a:spLocks noGrp="1"/>
          </p:cNvSpPr>
          <p:nvPr>
            <p:ph sz="half" idx="2"/>
          </p:nvPr>
        </p:nvSpPr>
        <p:spPr>
          <a:xfrm>
            <a:off x="3790256" y="2060848"/>
            <a:ext cx="5246240" cy="4945790"/>
          </a:xfrm>
        </p:spPr>
        <p:txBody>
          <a:bodyPr vert="horz" lIns="91440" tIns="45720" rIns="91440" bIns="45720" rtlCol="0" anchor="t">
            <a:normAutofit/>
          </a:bodyPr>
          <a:lstStyle/>
          <a:p>
            <a:r>
              <a:rPr lang="en-US" sz="1100" dirty="0"/>
              <a:t>The </a:t>
            </a:r>
            <a:r>
              <a:rPr lang="en-US" sz="1100" b="1" dirty="0"/>
              <a:t>specific objectives </a:t>
            </a:r>
            <a:r>
              <a:rPr lang="en-US" sz="1100" dirty="0"/>
              <a:t>of the sub-</a:t>
            </a:r>
            <a:r>
              <a:rPr lang="en-US" sz="1100" dirty="0" err="1"/>
              <a:t>programme</a:t>
            </a:r>
            <a:r>
              <a:rPr lang="en-US" sz="1100" dirty="0"/>
              <a:t> ‘Circular Economy and Quality of Life’ are:</a:t>
            </a:r>
          </a:p>
          <a:p>
            <a:pPr marL="431800" lvl="1" indent="-215900"/>
            <a:r>
              <a:rPr lang="en-US" sz="1200" dirty="0"/>
              <a:t>to </a:t>
            </a:r>
            <a:r>
              <a:rPr lang="en-US" sz="1200" b="1" dirty="0"/>
              <a:t>develop, demonstrate and promote innovative techniques, methods and approaches </a:t>
            </a:r>
            <a:r>
              <a:rPr lang="en-US" sz="1200" dirty="0"/>
              <a:t>for reaching the objectives of the EU legislation and policy on environment, and to </a:t>
            </a:r>
            <a:r>
              <a:rPr lang="en-US" sz="1200" b="1" dirty="0"/>
              <a:t>contribute to the knowledge base and, where relevant, to the application of best practices</a:t>
            </a:r>
            <a:endParaRPr lang="en-US" sz="1200" b="1" dirty="0">
              <a:cs typeface="Calibri"/>
            </a:endParaRPr>
          </a:p>
          <a:p>
            <a:pPr marL="431800" lvl="1" indent="-215900"/>
            <a:r>
              <a:rPr lang="en-US" sz="1200" dirty="0"/>
              <a:t>to support the development, implementation, monitoring and enforcement of the EU legislation and policy on environment, including by improving </a:t>
            </a:r>
            <a:r>
              <a:rPr lang="en-US" sz="1200" b="1" dirty="0"/>
              <a:t>governance at all levels</a:t>
            </a:r>
            <a:r>
              <a:rPr lang="en-US" sz="1200" dirty="0"/>
              <a:t>, in particular through enhancing capacities of </a:t>
            </a:r>
            <a:r>
              <a:rPr lang="en-US" sz="1200" b="1" dirty="0"/>
              <a:t>public and private actors and the involvement of civil society</a:t>
            </a:r>
            <a:endParaRPr lang="fi-FI" sz="1100" b="1" dirty="0">
              <a:cs typeface="Calibri"/>
            </a:endParaRPr>
          </a:p>
          <a:p>
            <a:pPr marL="431800" lvl="1" indent="-215900">
              <a:buClr>
                <a:srgbClr val="A07A10"/>
              </a:buClr>
            </a:pPr>
            <a:r>
              <a:rPr lang="en-US" sz="1100" dirty="0">
                <a:cs typeface="Calibri"/>
              </a:rPr>
              <a:t>to</a:t>
            </a:r>
            <a:r>
              <a:rPr lang="en-US" sz="1100" dirty="0"/>
              <a:t> </a:t>
            </a:r>
            <a:r>
              <a:rPr lang="en-US" sz="1100" dirty="0" err="1"/>
              <a:t>catalyse</a:t>
            </a:r>
            <a:r>
              <a:rPr lang="en-US" sz="1100" dirty="0"/>
              <a:t> the large-scale deployment of successful technical and </a:t>
            </a:r>
            <a:r>
              <a:rPr lang="en-US" sz="1100" dirty="0" err="1"/>
              <a:t>policyrelated</a:t>
            </a:r>
            <a:r>
              <a:rPr lang="en-US" sz="1100" dirty="0"/>
              <a:t> solutions for implementing the EU legislation and policy on environment, by </a:t>
            </a:r>
            <a:r>
              <a:rPr lang="en-US" sz="1100" b="1" dirty="0"/>
              <a:t>replicating results, integrating related objectives into other policies and into public and private sector practices, </a:t>
            </a:r>
            <a:r>
              <a:rPr lang="en-US" sz="1100" b="1" dirty="0" err="1"/>
              <a:t>mobilising</a:t>
            </a:r>
            <a:r>
              <a:rPr lang="en-US" sz="1100" b="1" dirty="0"/>
              <a:t> investment and improving access to finance. </a:t>
            </a:r>
            <a:endParaRPr lang="fi-FI" sz="1100" b="1" dirty="0">
              <a:cs typeface="Calibri"/>
            </a:endParaRPr>
          </a:p>
        </p:txBody>
      </p:sp>
    </p:spTree>
    <p:extLst>
      <p:ext uri="{BB962C8B-B14F-4D97-AF65-F5344CB8AC3E}">
        <p14:creationId xmlns:p14="http://schemas.microsoft.com/office/powerpoint/2010/main" val="15413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71600" y="404664"/>
            <a:ext cx="7715200" cy="1012974"/>
          </a:xfrm>
        </p:spPr>
        <p:txBody>
          <a:bodyPr>
            <a:normAutofit/>
          </a:bodyPr>
          <a:lstStyle/>
          <a:p>
            <a:r>
              <a:rPr lang="en-US" dirty="0"/>
              <a:t>Background</a:t>
            </a:r>
            <a:endParaRPr lang="fi-FI" dirty="0"/>
          </a:p>
        </p:txBody>
      </p:sp>
      <p:sp>
        <p:nvSpPr>
          <p:cNvPr id="3" name="Sisällön paikkamerkki 2"/>
          <p:cNvSpPr>
            <a:spLocks noGrp="1"/>
          </p:cNvSpPr>
          <p:nvPr>
            <p:ph sz="half" idx="1"/>
          </p:nvPr>
        </p:nvSpPr>
        <p:spPr>
          <a:xfrm>
            <a:off x="971600" y="1916832"/>
            <a:ext cx="7920880" cy="4536504"/>
          </a:xfrm>
        </p:spPr>
        <p:txBody>
          <a:bodyPr vert="horz" lIns="91440" tIns="45720" rIns="91440" bIns="45720" rtlCol="0" anchor="t">
            <a:normAutofit fontScale="85000" lnSpcReduction="10000"/>
          </a:bodyPr>
          <a:lstStyle/>
          <a:p>
            <a:r>
              <a:rPr lang="en-US" dirty="0"/>
              <a:t>Contributing to the EU priorities by:</a:t>
            </a:r>
          </a:p>
          <a:p>
            <a:pPr marL="431800" lvl="1" indent="-215900"/>
            <a:r>
              <a:rPr lang="en-US" dirty="0"/>
              <a:t>reducing resource consumption and facilitating the transition toward a </a:t>
            </a:r>
            <a:r>
              <a:rPr lang="en-US" b="1" dirty="0"/>
              <a:t>sustainable, circular, toxic-free, energy-efficient and climate-resilient economy </a:t>
            </a:r>
            <a:endParaRPr lang="en-US" b="1" dirty="0">
              <a:cs typeface="Calibri"/>
            </a:endParaRPr>
          </a:p>
          <a:p>
            <a:pPr lvl="1"/>
            <a:r>
              <a:rPr lang="en-US" dirty="0"/>
              <a:t>developing circular systems, </a:t>
            </a:r>
            <a:r>
              <a:rPr lang="en-US" b="1" dirty="0"/>
              <a:t>in line with the new Circular Economy Action Plan</a:t>
            </a:r>
            <a:r>
              <a:rPr lang="en-US" dirty="0"/>
              <a:t> and reflecting its focus on </a:t>
            </a:r>
            <a:r>
              <a:rPr lang="en-US" b="1" dirty="0"/>
              <a:t>sustainable products, material and energy intensive sectors and circular business models for value retention</a:t>
            </a:r>
          </a:p>
          <a:p>
            <a:pPr lvl="1"/>
            <a:r>
              <a:rPr lang="en-US" b="1" dirty="0"/>
              <a:t>bringing down waste generation </a:t>
            </a:r>
            <a:r>
              <a:rPr lang="en-US" dirty="0"/>
              <a:t>in line with the Waste Framework Directive 2019/10044 and the </a:t>
            </a:r>
            <a:r>
              <a:rPr lang="en-US" b="1" dirty="0"/>
              <a:t>reduction of hazardous waste</a:t>
            </a:r>
            <a:r>
              <a:rPr lang="en-US" dirty="0"/>
              <a:t> in view of the EU’s commitment under the Basel Convention</a:t>
            </a:r>
          </a:p>
          <a:p>
            <a:pPr lvl="1"/>
            <a:r>
              <a:rPr lang="en-US" b="1" dirty="0"/>
              <a:t>improving waste management </a:t>
            </a:r>
            <a:r>
              <a:rPr lang="en-US" dirty="0"/>
              <a:t>with respect to collection and storage of waste, recovery options and end-of-life disposal</a:t>
            </a:r>
            <a:r>
              <a:rPr lang="en-US" b="1" dirty="0"/>
              <a:t>, including in islands </a:t>
            </a:r>
            <a:r>
              <a:rPr lang="en-US" dirty="0"/>
              <a:t>where waste management has to face specific challenges</a:t>
            </a:r>
          </a:p>
          <a:p>
            <a:pPr lvl="1"/>
            <a:r>
              <a:rPr lang="en-US" b="1" dirty="0"/>
              <a:t>reducing emissions of pollutants to air </a:t>
            </a:r>
            <a:r>
              <a:rPr lang="en-US" dirty="0"/>
              <a:t>and ensuring clean air for EU citizens in line with the EU legislation and the objectives of the Zero Pollution Action Plan</a:t>
            </a:r>
          </a:p>
          <a:p>
            <a:pPr lvl="1"/>
            <a:endParaRPr lang="en-US" dirty="0"/>
          </a:p>
          <a:p>
            <a:pPr lvl="1"/>
            <a:endParaRPr lang="en-US" dirty="0"/>
          </a:p>
          <a:p>
            <a:pPr lvl="1"/>
            <a:endParaRPr lang="fi-FI" dirty="0"/>
          </a:p>
        </p:txBody>
      </p:sp>
    </p:spTree>
    <p:extLst>
      <p:ext uri="{BB962C8B-B14F-4D97-AF65-F5344CB8AC3E}">
        <p14:creationId xmlns:p14="http://schemas.microsoft.com/office/powerpoint/2010/main" val="420849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81944" y="404664"/>
            <a:ext cx="7704856" cy="1012974"/>
          </a:xfrm>
        </p:spPr>
        <p:txBody>
          <a:bodyPr>
            <a:normAutofit fontScale="90000"/>
          </a:bodyPr>
          <a:lstStyle/>
          <a:p>
            <a:r>
              <a:rPr lang="en-US" dirty="0"/>
              <a:t>Background</a:t>
            </a:r>
            <a:br>
              <a:rPr lang="en-US" dirty="0"/>
            </a:br>
            <a:endParaRPr lang="fi-FI" dirty="0"/>
          </a:p>
        </p:txBody>
      </p:sp>
      <p:sp>
        <p:nvSpPr>
          <p:cNvPr id="3" name="Sisällön paikkamerkki 2"/>
          <p:cNvSpPr>
            <a:spLocks noGrp="1"/>
          </p:cNvSpPr>
          <p:nvPr>
            <p:ph sz="half" idx="1"/>
          </p:nvPr>
        </p:nvSpPr>
        <p:spPr>
          <a:xfrm>
            <a:off x="981944" y="1844824"/>
            <a:ext cx="7982544" cy="4968552"/>
          </a:xfrm>
        </p:spPr>
        <p:txBody>
          <a:bodyPr>
            <a:normAutofit fontScale="47500" lnSpcReduction="20000"/>
          </a:bodyPr>
          <a:lstStyle/>
          <a:p>
            <a:r>
              <a:rPr lang="en-US" sz="4000" dirty="0"/>
              <a:t>Contributing to the EU priorities by:</a:t>
            </a:r>
          </a:p>
          <a:p>
            <a:pPr lvl="1"/>
            <a:r>
              <a:rPr lang="en-US" sz="4000" dirty="0"/>
              <a:t>achieving and maintaining a good status of the </a:t>
            </a:r>
            <a:r>
              <a:rPr lang="en-US" sz="4000" b="1" dirty="0"/>
              <a:t>EU water bodies</a:t>
            </a:r>
          </a:p>
          <a:p>
            <a:pPr lvl="1"/>
            <a:r>
              <a:rPr lang="en-US" sz="4000" dirty="0"/>
              <a:t>ensuring </a:t>
            </a:r>
            <a:r>
              <a:rPr lang="en-US" sz="4000" b="1" dirty="0"/>
              <a:t>clean surface water and ground-water</a:t>
            </a:r>
            <a:r>
              <a:rPr lang="en-US" sz="4000" dirty="0"/>
              <a:t>, in sufficient quantities for human and other species, including by increasing efficiency of water use</a:t>
            </a:r>
          </a:p>
          <a:p>
            <a:pPr lvl="1"/>
            <a:r>
              <a:rPr lang="en-US" sz="4000" b="1" dirty="0"/>
              <a:t>reducing production, use and emissions of hazardous chemicals </a:t>
            </a:r>
            <a:r>
              <a:rPr lang="en-US" sz="4000" dirty="0"/>
              <a:t>as well as reducing the </a:t>
            </a:r>
            <a:r>
              <a:rPr lang="en-US" sz="4000" b="1" dirty="0"/>
              <a:t>exposure</a:t>
            </a:r>
            <a:r>
              <a:rPr lang="en-US" sz="4000" dirty="0"/>
              <a:t> of humans and the environment to those chemicals</a:t>
            </a:r>
          </a:p>
          <a:p>
            <a:pPr lvl="1"/>
            <a:r>
              <a:rPr lang="en-US" sz="4000" dirty="0"/>
              <a:t>promoting the development, </a:t>
            </a:r>
            <a:r>
              <a:rPr lang="en-US" sz="4000" dirty="0" err="1"/>
              <a:t>commercialisation</a:t>
            </a:r>
            <a:r>
              <a:rPr lang="en-US" sz="4000" dirty="0"/>
              <a:t> and uptake of </a:t>
            </a:r>
            <a:r>
              <a:rPr lang="en-US" sz="4000" b="1" dirty="0"/>
              <a:t>safe and sustainable-by-design substances, materials and products</a:t>
            </a:r>
          </a:p>
          <a:p>
            <a:pPr lvl="1"/>
            <a:r>
              <a:rPr lang="en-US" sz="4000" dirty="0"/>
              <a:t>diminishing exposure to harmful </a:t>
            </a:r>
            <a:r>
              <a:rPr lang="en-US" sz="4000" b="1" dirty="0"/>
              <a:t>noise</a:t>
            </a:r>
            <a:r>
              <a:rPr lang="en-US" sz="4000" dirty="0"/>
              <a:t> levels</a:t>
            </a:r>
          </a:p>
          <a:p>
            <a:pPr lvl="1"/>
            <a:r>
              <a:rPr lang="en-US" sz="4000" dirty="0"/>
              <a:t>protecting the </a:t>
            </a:r>
            <a:r>
              <a:rPr lang="en-US" sz="4000" b="1" dirty="0"/>
              <a:t>quality of EU soil</a:t>
            </a:r>
            <a:r>
              <a:rPr lang="en-US" sz="4000" dirty="0"/>
              <a:t>, preventing soil degradation through sustainable practices of soil and land management, remediating from soil pollution and enhancing the capacity to improve water quality through reduced nitrate leakage and to reduce emissions through carbon storage.</a:t>
            </a:r>
          </a:p>
          <a:p>
            <a:pPr lvl="1"/>
            <a:endParaRPr lang="en-US" dirty="0"/>
          </a:p>
          <a:p>
            <a:pPr lvl="1"/>
            <a:endParaRPr lang="fi-FI" dirty="0"/>
          </a:p>
        </p:txBody>
      </p:sp>
    </p:spTree>
    <p:extLst>
      <p:ext uri="{BB962C8B-B14F-4D97-AF65-F5344CB8AC3E}">
        <p14:creationId xmlns:p14="http://schemas.microsoft.com/office/powerpoint/2010/main" val="408889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43608" y="404664"/>
            <a:ext cx="7643192" cy="1012974"/>
          </a:xfrm>
        </p:spPr>
        <p:txBody>
          <a:bodyPr>
            <a:normAutofit fontScale="90000"/>
          </a:bodyPr>
          <a:lstStyle/>
          <a:p>
            <a:r>
              <a:rPr lang="en-US" dirty="0"/>
              <a:t>Objectives of Strategic Integrated Projects (SIPs)</a:t>
            </a:r>
            <a:br>
              <a:rPr lang="en-US" dirty="0"/>
            </a:br>
            <a:br>
              <a:rPr lang="en-US" dirty="0"/>
            </a:br>
            <a:endParaRPr lang="fi-FI" dirty="0"/>
          </a:p>
        </p:txBody>
      </p:sp>
      <p:sp>
        <p:nvSpPr>
          <p:cNvPr id="3" name="Sisällön paikkamerkki 2"/>
          <p:cNvSpPr>
            <a:spLocks noGrp="1"/>
          </p:cNvSpPr>
          <p:nvPr>
            <p:ph sz="half" idx="1"/>
          </p:nvPr>
        </p:nvSpPr>
        <p:spPr>
          <a:xfrm>
            <a:off x="1043608" y="1628800"/>
            <a:ext cx="7992888" cy="4824536"/>
          </a:xfrm>
        </p:spPr>
        <p:txBody>
          <a:bodyPr>
            <a:normAutofit/>
          </a:bodyPr>
          <a:lstStyle/>
          <a:p>
            <a:r>
              <a:rPr lang="en-US" dirty="0"/>
              <a:t>SIPs target the </a:t>
            </a:r>
            <a:r>
              <a:rPr lang="en-US" b="1" dirty="0"/>
              <a:t>implementation</a:t>
            </a:r>
            <a:r>
              <a:rPr lang="en-US" dirty="0"/>
              <a:t> of the following types of plans, strategies or action plans required by specific EU environmental, climate or energy legislation or policy - Under the sub-</a:t>
            </a:r>
            <a:r>
              <a:rPr lang="en-US" dirty="0" err="1"/>
              <a:t>programme</a:t>
            </a:r>
            <a:r>
              <a:rPr lang="en-US" dirty="0"/>
              <a:t> Circular Economy and Quality of Life:</a:t>
            </a:r>
          </a:p>
          <a:p>
            <a:pPr lvl="1"/>
            <a:r>
              <a:rPr lang="en-US" b="1" dirty="0"/>
              <a:t>national or regional </a:t>
            </a:r>
            <a:r>
              <a:rPr lang="en-US" dirty="0"/>
              <a:t>circular economy action plans, strategies, roadmaps or similar, which are </a:t>
            </a:r>
            <a:r>
              <a:rPr lang="en-US" b="1" dirty="0"/>
              <a:t>officially approved, include specific and measurable actions, or targets, </a:t>
            </a:r>
            <a:r>
              <a:rPr lang="en-US" dirty="0"/>
              <a:t>with a </a:t>
            </a:r>
            <a:r>
              <a:rPr lang="en-US" b="1" dirty="0"/>
              <a:t>clear timeline </a:t>
            </a:r>
            <a:r>
              <a:rPr lang="en-US" dirty="0"/>
              <a:t>and are </a:t>
            </a:r>
            <a:r>
              <a:rPr lang="en-US" b="1" dirty="0"/>
              <a:t>in line with or complement the objectives of the EU Circular Economy Action Plan</a:t>
            </a:r>
          </a:p>
          <a:p>
            <a:r>
              <a:rPr lang="en-US" dirty="0"/>
              <a:t>They should support the plan/strategy/action plan on </a:t>
            </a:r>
            <a:r>
              <a:rPr lang="en-US" b="1" dirty="0"/>
              <a:t>a large territorial scale, meaning regional, multi-regional, national or transnational</a:t>
            </a:r>
          </a:p>
          <a:p>
            <a:pPr marL="0" indent="0">
              <a:buNone/>
            </a:pPr>
            <a:endParaRPr lang="en-US" dirty="0"/>
          </a:p>
          <a:p>
            <a:pPr lvl="1"/>
            <a:endParaRPr lang="en-US" dirty="0"/>
          </a:p>
          <a:p>
            <a:pPr lvl="1"/>
            <a:endParaRPr lang="en-US" dirty="0"/>
          </a:p>
          <a:p>
            <a:pPr lvl="1"/>
            <a:endParaRPr lang="fi-FI" dirty="0"/>
          </a:p>
        </p:txBody>
      </p:sp>
    </p:spTree>
    <p:extLst>
      <p:ext uri="{BB962C8B-B14F-4D97-AF65-F5344CB8AC3E}">
        <p14:creationId xmlns:p14="http://schemas.microsoft.com/office/powerpoint/2010/main" val="326543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US" dirty="0"/>
              <a:t>Scope of SIPs</a:t>
            </a:r>
            <a:br>
              <a:rPr lang="en-US" dirty="0"/>
            </a:br>
            <a:br>
              <a:rPr lang="en-US" dirty="0"/>
            </a:br>
            <a:endParaRPr lang="fi-FI" dirty="0"/>
          </a:p>
        </p:txBody>
      </p:sp>
      <p:sp>
        <p:nvSpPr>
          <p:cNvPr id="3" name="Sisällön paikkamerkki 2"/>
          <p:cNvSpPr>
            <a:spLocks noGrp="1"/>
          </p:cNvSpPr>
          <p:nvPr>
            <p:ph sz="half" idx="1"/>
          </p:nvPr>
        </p:nvSpPr>
        <p:spPr>
          <a:xfrm>
            <a:off x="1259632" y="1628800"/>
            <a:ext cx="7704856" cy="4824536"/>
          </a:xfrm>
        </p:spPr>
        <p:txBody>
          <a:bodyPr>
            <a:normAutofit/>
          </a:bodyPr>
          <a:lstStyle/>
          <a:p>
            <a:r>
              <a:rPr lang="en-US" dirty="0"/>
              <a:t>SIPs shall be designed to support </a:t>
            </a:r>
          </a:p>
          <a:p>
            <a:pPr lvl="1"/>
            <a:r>
              <a:rPr lang="en-US" b="1" dirty="0"/>
              <a:t>the application, development, testing and demonstration of integrated approaches </a:t>
            </a:r>
          </a:p>
          <a:p>
            <a:pPr lvl="1"/>
            <a:r>
              <a:rPr lang="en-US" b="1" dirty="0"/>
              <a:t>for the implementation</a:t>
            </a:r>
            <a:r>
              <a:rPr lang="en-US" dirty="0"/>
              <a:t> of National or Regional Circular Economy Action Plans, Strategies, Roadmaps or similar. </a:t>
            </a:r>
          </a:p>
          <a:p>
            <a:r>
              <a:rPr lang="en-US" dirty="0"/>
              <a:t>The extent to which each proposal contributes to one or several of the </a:t>
            </a:r>
            <a:r>
              <a:rPr lang="en-US" b="1" dirty="0"/>
              <a:t>general and specific objectives of LIFE </a:t>
            </a:r>
            <a:r>
              <a:rPr lang="en-US" dirty="0"/>
              <a:t>as set out in article 3 of the LIFE Regulation and section 2.2 of the LIFE multiannual work </a:t>
            </a:r>
            <a:r>
              <a:rPr lang="en-US" dirty="0" err="1"/>
              <a:t>programme</a:t>
            </a:r>
            <a:r>
              <a:rPr lang="en-US" dirty="0"/>
              <a:t> 2021-2024 will be evaluated.</a:t>
            </a:r>
          </a:p>
          <a:p>
            <a:pPr lvl="1"/>
            <a:endParaRPr lang="en-US" dirty="0"/>
          </a:p>
          <a:p>
            <a:pPr lvl="1"/>
            <a:endParaRPr lang="en-US" dirty="0"/>
          </a:p>
          <a:p>
            <a:pPr lvl="1"/>
            <a:endParaRPr lang="fi-FI" dirty="0"/>
          </a:p>
        </p:txBody>
      </p:sp>
    </p:spTree>
    <p:extLst>
      <p:ext uri="{BB962C8B-B14F-4D97-AF65-F5344CB8AC3E}">
        <p14:creationId xmlns:p14="http://schemas.microsoft.com/office/powerpoint/2010/main" val="290814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US" dirty="0"/>
              <a:t>Expected results </a:t>
            </a:r>
            <a:br>
              <a:rPr lang="en-US" dirty="0"/>
            </a:br>
            <a:endParaRPr lang="fi-FI" dirty="0"/>
          </a:p>
        </p:txBody>
      </p:sp>
      <p:sp>
        <p:nvSpPr>
          <p:cNvPr id="3" name="Sisällön paikkamerkki 2"/>
          <p:cNvSpPr>
            <a:spLocks noGrp="1"/>
          </p:cNvSpPr>
          <p:nvPr>
            <p:ph sz="half" idx="1"/>
          </p:nvPr>
        </p:nvSpPr>
        <p:spPr>
          <a:xfrm>
            <a:off x="1259632" y="1417638"/>
            <a:ext cx="7427168" cy="5035698"/>
          </a:xfrm>
        </p:spPr>
        <p:txBody>
          <a:bodyPr>
            <a:normAutofit/>
          </a:bodyPr>
          <a:lstStyle/>
          <a:p>
            <a:r>
              <a:rPr lang="en-US" dirty="0"/>
              <a:t>Expected Impact:</a:t>
            </a:r>
          </a:p>
          <a:p>
            <a:pPr lvl="1"/>
            <a:r>
              <a:rPr lang="en-US" dirty="0"/>
              <a:t>By the end of the project: at least </a:t>
            </a:r>
            <a:r>
              <a:rPr lang="en-US" b="1" dirty="0"/>
              <a:t>substantial</a:t>
            </a:r>
            <a:r>
              <a:rPr lang="en-US" dirty="0"/>
              <a:t> </a:t>
            </a:r>
            <a:r>
              <a:rPr lang="en-US" b="1" dirty="0"/>
              <a:t>contribution</a:t>
            </a:r>
            <a:r>
              <a:rPr lang="en-US" dirty="0"/>
              <a:t> to the implementation of the targeted plan/strategy/action plan, and mechanisms established to ensure full implementation of the plan/strategy/action plan.</a:t>
            </a:r>
          </a:p>
          <a:p>
            <a:pPr lvl="1"/>
            <a:r>
              <a:rPr lang="en-US" dirty="0"/>
              <a:t>After the project (3-5 years after): </a:t>
            </a:r>
            <a:r>
              <a:rPr lang="en-US" b="1" dirty="0" err="1"/>
              <a:t>catalysing</a:t>
            </a:r>
            <a:r>
              <a:rPr lang="en-US" b="1" dirty="0"/>
              <a:t> full implementation of the targeted plan(s)</a:t>
            </a:r>
            <a:r>
              <a:rPr lang="en-US" dirty="0"/>
              <a:t>/strategy(</a:t>
            </a:r>
            <a:r>
              <a:rPr lang="en-US" dirty="0" err="1"/>
              <a:t>ies</a:t>
            </a:r>
            <a:r>
              <a:rPr lang="en-US" dirty="0"/>
              <a:t>)/action plan(s).</a:t>
            </a:r>
          </a:p>
          <a:p>
            <a:pPr lvl="1"/>
            <a:endParaRPr lang="en-US" dirty="0"/>
          </a:p>
          <a:p>
            <a:pPr lvl="1"/>
            <a:endParaRPr lang="en-US" dirty="0"/>
          </a:p>
          <a:p>
            <a:pPr lvl="1"/>
            <a:endParaRPr lang="fi-FI" dirty="0"/>
          </a:p>
        </p:txBody>
      </p:sp>
    </p:spTree>
    <p:extLst>
      <p:ext uri="{BB962C8B-B14F-4D97-AF65-F5344CB8AC3E}">
        <p14:creationId xmlns:p14="http://schemas.microsoft.com/office/powerpoint/2010/main" val="189745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US" dirty="0"/>
              <a:t>Timetable and available budget</a:t>
            </a:r>
            <a:br>
              <a:rPr lang="en-US" dirty="0"/>
            </a:br>
            <a:br>
              <a:rPr lang="en-US" dirty="0"/>
            </a:br>
            <a:endParaRPr lang="fi-FI" dirty="0"/>
          </a:p>
        </p:txBody>
      </p:sp>
      <p:sp>
        <p:nvSpPr>
          <p:cNvPr id="3" name="Sisällön paikkamerkki 2"/>
          <p:cNvSpPr>
            <a:spLocks noGrp="1"/>
          </p:cNvSpPr>
          <p:nvPr>
            <p:ph sz="half" idx="1"/>
          </p:nvPr>
        </p:nvSpPr>
        <p:spPr>
          <a:xfrm>
            <a:off x="1259632" y="1417638"/>
            <a:ext cx="7427168" cy="5035698"/>
          </a:xfrm>
        </p:spPr>
        <p:txBody>
          <a:bodyPr/>
          <a:lstStyle/>
          <a:p>
            <a:r>
              <a:rPr lang="fi-FI" dirty="0"/>
              <a:t>Call </a:t>
            </a:r>
            <a:r>
              <a:rPr lang="fi-FI" dirty="0" err="1"/>
              <a:t>budget</a:t>
            </a:r>
            <a:r>
              <a:rPr lang="fi-FI" dirty="0"/>
              <a:t> is 157 800 000 €</a:t>
            </a:r>
          </a:p>
          <a:p>
            <a:pPr lvl="1"/>
            <a:r>
              <a:rPr lang="fi-FI" dirty="0"/>
              <a:t>For </a:t>
            </a:r>
            <a:r>
              <a:rPr lang="fi-FI" dirty="0" err="1"/>
              <a:t>environment</a:t>
            </a:r>
            <a:r>
              <a:rPr lang="fi-FI" dirty="0"/>
              <a:t> </a:t>
            </a:r>
            <a:r>
              <a:rPr lang="fi-FI" dirty="0" err="1"/>
              <a:t>SIPs</a:t>
            </a:r>
            <a:r>
              <a:rPr lang="fi-FI" dirty="0"/>
              <a:t>: 52,9 </a:t>
            </a:r>
            <a:r>
              <a:rPr lang="fi-FI" dirty="0" err="1"/>
              <a:t>million</a:t>
            </a:r>
            <a:r>
              <a:rPr lang="fi-FI" dirty="0"/>
              <a:t> €</a:t>
            </a:r>
          </a:p>
          <a:p>
            <a:pPr lvl="1"/>
            <a:r>
              <a:rPr lang="fi-FI" dirty="0" err="1"/>
              <a:t>Indicative</a:t>
            </a:r>
            <a:r>
              <a:rPr lang="fi-FI" dirty="0"/>
              <a:t> </a:t>
            </a:r>
            <a:r>
              <a:rPr lang="fi-FI" dirty="0" err="1"/>
              <a:t>range</a:t>
            </a:r>
            <a:r>
              <a:rPr lang="fi-FI" dirty="0"/>
              <a:t> of </a:t>
            </a:r>
            <a:r>
              <a:rPr lang="fi-FI" dirty="0" err="1"/>
              <a:t>project</a:t>
            </a:r>
            <a:r>
              <a:rPr lang="fi-FI" dirty="0"/>
              <a:t> </a:t>
            </a:r>
            <a:r>
              <a:rPr lang="fi-FI" dirty="0" err="1"/>
              <a:t>budgets</a:t>
            </a:r>
            <a:r>
              <a:rPr lang="fi-FI" dirty="0"/>
              <a:t>: </a:t>
            </a:r>
            <a:r>
              <a:rPr lang="fi-FI" b="1" dirty="0"/>
              <a:t>10 – 30 </a:t>
            </a:r>
            <a:r>
              <a:rPr lang="fi-FI" b="1" dirty="0" err="1"/>
              <a:t>million</a:t>
            </a:r>
            <a:r>
              <a:rPr lang="fi-FI" b="1" dirty="0"/>
              <a:t> €</a:t>
            </a:r>
          </a:p>
          <a:p>
            <a:r>
              <a:rPr lang="fi-FI" dirty="0" err="1"/>
              <a:t>Timetable</a:t>
            </a:r>
            <a:r>
              <a:rPr lang="fi-FI" dirty="0"/>
              <a:t>:</a:t>
            </a:r>
          </a:p>
          <a:p>
            <a:pPr lvl="1"/>
            <a:r>
              <a:rPr lang="fi-FI" dirty="0"/>
              <a:t>3 – 6 </a:t>
            </a:r>
            <a:r>
              <a:rPr lang="fi-FI" dirty="0" err="1"/>
              <a:t>projects</a:t>
            </a:r>
            <a:r>
              <a:rPr lang="fi-FI" dirty="0"/>
              <a:t> </a:t>
            </a:r>
            <a:r>
              <a:rPr lang="fi-FI" dirty="0" err="1"/>
              <a:t>funded</a:t>
            </a:r>
            <a:r>
              <a:rPr lang="fi-FI" dirty="0"/>
              <a:t> for </a:t>
            </a:r>
            <a:r>
              <a:rPr lang="fi-FI" dirty="0" err="1"/>
              <a:t>expected</a:t>
            </a:r>
            <a:r>
              <a:rPr lang="fi-FI" dirty="0"/>
              <a:t> </a:t>
            </a:r>
            <a:r>
              <a:rPr lang="fi-FI" dirty="0" err="1"/>
              <a:t>duration</a:t>
            </a:r>
            <a:r>
              <a:rPr lang="fi-FI" dirty="0"/>
              <a:t> of </a:t>
            </a:r>
            <a:r>
              <a:rPr lang="fi-FI" b="1" dirty="0"/>
              <a:t>60 – 120 </a:t>
            </a:r>
            <a:r>
              <a:rPr lang="fi-FI" b="1" dirty="0" err="1"/>
              <a:t>months</a:t>
            </a:r>
            <a:endParaRPr lang="fi-FI" b="1" dirty="0"/>
          </a:p>
          <a:p>
            <a:pPr lvl="1"/>
            <a:r>
              <a:rPr lang="fi-FI" b="1" dirty="0"/>
              <a:t>Deadline for </a:t>
            </a:r>
            <a:r>
              <a:rPr lang="fi-FI" b="1" dirty="0" err="1"/>
              <a:t>submission</a:t>
            </a:r>
            <a:r>
              <a:rPr lang="fi-FI" b="1" dirty="0"/>
              <a:t> (</a:t>
            </a:r>
            <a:r>
              <a:rPr lang="fi-FI" b="1" dirty="0" err="1"/>
              <a:t>concept</a:t>
            </a:r>
            <a:r>
              <a:rPr lang="fi-FI" b="1" dirty="0"/>
              <a:t> </a:t>
            </a:r>
            <a:r>
              <a:rPr lang="fi-FI" b="1" dirty="0" err="1"/>
              <a:t>note</a:t>
            </a:r>
            <a:r>
              <a:rPr lang="fi-FI" b="1" dirty="0"/>
              <a:t>, </a:t>
            </a:r>
            <a:r>
              <a:rPr lang="fi-FI" b="1" dirty="0" err="1"/>
              <a:t>stage</a:t>
            </a:r>
            <a:r>
              <a:rPr lang="fi-FI" b="1" dirty="0"/>
              <a:t> 1): 19.10.2021 17:00 (CET)</a:t>
            </a:r>
          </a:p>
          <a:p>
            <a:pPr lvl="2"/>
            <a:r>
              <a:rPr lang="fi-FI" dirty="0" err="1"/>
              <a:t>Information</a:t>
            </a:r>
            <a:r>
              <a:rPr lang="fi-FI" dirty="0"/>
              <a:t> on </a:t>
            </a:r>
            <a:r>
              <a:rPr lang="fi-FI" dirty="0" err="1"/>
              <a:t>evaluation</a:t>
            </a:r>
            <a:r>
              <a:rPr lang="fi-FI" dirty="0"/>
              <a:t> </a:t>
            </a:r>
            <a:r>
              <a:rPr lang="fi-FI" dirty="0" err="1"/>
              <a:t>results</a:t>
            </a:r>
            <a:r>
              <a:rPr lang="fi-FI" dirty="0"/>
              <a:t>: </a:t>
            </a:r>
            <a:r>
              <a:rPr lang="fi-FI" dirty="0" err="1"/>
              <a:t>End</a:t>
            </a:r>
            <a:r>
              <a:rPr lang="fi-FI" dirty="0"/>
              <a:t> November – </a:t>
            </a:r>
            <a:r>
              <a:rPr lang="fi-FI" dirty="0" err="1"/>
              <a:t>Beginning</a:t>
            </a:r>
            <a:r>
              <a:rPr lang="fi-FI" dirty="0"/>
              <a:t> </a:t>
            </a:r>
            <a:r>
              <a:rPr lang="fi-FI" dirty="0" err="1"/>
              <a:t>December</a:t>
            </a:r>
            <a:r>
              <a:rPr lang="fi-FI" dirty="0"/>
              <a:t> 2021</a:t>
            </a:r>
          </a:p>
          <a:p>
            <a:pPr lvl="2"/>
            <a:r>
              <a:rPr lang="fi-FI" dirty="0" err="1"/>
              <a:t>Consultation</a:t>
            </a:r>
            <a:r>
              <a:rPr lang="fi-FI" dirty="0"/>
              <a:t>, i.e. Q&amp;A </a:t>
            </a:r>
            <a:r>
              <a:rPr lang="fi-FI" dirty="0" err="1"/>
              <a:t>phase</a:t>
            </a:r>
            <a:r>
              <a:rPr lang="fi-FI" dirty="0"/>
              <a:t>: </a:t>
            </a:r>
            <a:r>
              <a:rPr lang="fi-FI" dirty="0" err="1"/>
              <a:t>December</a:t>
            </a:r>
            <a:r>
              <a:rPr lang="fi-FI" dirty="0"/>
              <a:t> 2021 – </a:t>
            </a:r>
            <a:r>
              <a:rPr lang="fi-FI" dirty="0" err="1"/>
              <a:t>March</a:t>
            </a:r>
            <a:r>
              <a:rPr lang="fi-FI" dirty="0"/>
              <a:t> 2022</a:t>
            </a:r>
          </a:p>
          <a:p>
            <a:pPr lvl="1"/>
            <a:r>
              <a:rPr lang="fi-FI" b="1" dirty="0"/>
              <a:t>Deadline for </a:t>
            </a:r>
            <a:r>
              <a:rPr lang="fi-FI" b="1" dirty="0" err="1"/>
              <a:t>submission</a:t>
            </a:r>
            <a:r>
              <a:rPr lang="fi-FI" b="1" dirty="0"/>
              <a:t>, </a:t>
            </a:r>
            <a:r>
              <a:rPr lang="fi-FI" b="1" dirty="0" err="1"/>
              <a:t>stage</a:t>
            </a:r>
            <a:r>
              <a:rPr lang="fi-FI" b="1" dirty="0"/>
              <a:t> 2: 7.4.2022 17:00 (CET)</a:t>
            </a:r>
          </a:p>
          <a:p>
            <a:pPr lvl="2"/>
            <a:r>
              <a:rPr lang="fi-FI" dirty="0" err="1"/>
              <a:t>Information</a:t>
            </a:r>
            <a:r>
              <a:rPr lang="fi-FI" dirty="0"/>
              <a:t> on </a:t>
            </a:r>
            <a:r>
              <a:rPr lang="fi-FI" dirty="0" err="1"/>
              <a:t>evualtion</a:t>
            </a:r>
            <a:r>
              <a:rPr lang="fi-FI" dirty="0"/>
              <a:t> </a:t>
            </a:r>
            <a:r>
              <a:rPr lang="fi-FI" dirty="0" err="1"/>
              <a:t>results</a:t>
            </a:r>
            <a:r>
              <a:rPr lang="fi-FI" dirty="0"/>
              <a:t>: </a:t>
            </a:r>
            <a:r>
              <a:rPr lang="fi-FI" dirty="0" err="1"/>
              <a:t>June</a:t>
            </a:r>
            <a:r>
              <a:rPr lang="fi-FI" dirty="0"/>
              <a:t>- </a:t>
            </a:r>
            <a:r>
              <a:rPr lang="fi-FI" dirty="0" err="1"/>
              <a:t>July</a:t>
            </a:r>
            <a:r>
              <a:rPr lang="fi-FI" dirty="0"/>
              <a:t> 2022</a:t>
            </a:r>
          </a:p>
          <a:p>
            <a:pPr lvl="1"/>
            <a:r>
              <a:rPr lang="fi-FI" b="1" dirty="0"/>
              <a:t>GA </a:t>
            </a:r>
            <a:r>
              <a:rPr lang="fi-FI" b="1" dirty="0" err="1"/>
              <a:t>Signature</a:t>
            </a:r>
            <a:r>
              <a:rPr lang="fi-FI" b="1" dirty="0"/>
              <a:t>: </a:t>
            </a:r>
            <a:r>
              <a:rPr lang="fi-FI" b="1" dirty="0" err="1"/>
              <a:t>November-</a:t>
            </a:r>
            <a:r>
              <a:rPr lang="fi-FI" b="1" dirty="0"/>
              <a:t> </a:t>
            </a:r>
            <a:r>
              <a:rPr lang="fi-FI" b="1" dirty="0" err="1"/>
              <a:t>December</a:t>
            </a:r>
            <a:r>
              <a:rPr lang="fi-FI" b="1" dirty="0"/>
              <a:t> 2022</a:t>
            </a:r>
          </a:p>
          <a:p>
            <a:pPr lvl="1"/>
            <a:r>
              <a:rPr lang="fi-FI" b="1" dirty="0"/>
              <a:t>Project </a:t>
            </a:r>
            <a:r>
              <a:rPr lang="fi-FI" b="1" dirty="0" err="1"/>
              <a:t>start</a:t>
            </a:r>
            <a:r>
              <a:rPr lang="fi-FI" b="1" dirty="0"/>
              <a:t>: </a:t>
            </a:r>
            <a:r>
              <a:rPr lang="fi-FI" b="1" dirty="0" err="1"/>
              <a:t>Beginning</a:t>
            </a:r>
            <a:r>
              <a:rPr lang="fi-FI" b="1" dirty="0"/>
              <a:t> of 2023</a:t>
            </a:r>
          </a:p>
          <a:p>
            <a:r>
              <a:rPr lang="en-US" dirty="0"/>
              <a:t>Funding rate for SIPs — maximum 60% funding rate.</a:t>
            </a:r>
          </a:p>
          <a:p>
            <a:endParaRPr lang="fi-FI" dirty="0"/>
          </a:p>
        </p:txBody>
      </p:sp>
    </p:spTree>
    <p:extLst>
      <p:ext uri="{BB962C8B-B14F-4D97-AF65-F5344CB8AC3E}">
        <p14:creationId xmlns:p14="http://schemas.microsoft.com/office/powerpoint/2010/main" val="3151605756"/>
      </p:ext>
    </p:extLst>
  </p:cSld>
  <p:clrMapOvr>
    <a:masterClrMapping/>
  </p:clrMapOvr>
</p:sld>
</file>

<file path=ppt/theme/theme1.xml><?xml version="1.0" encoding="utf-8"?>
<a:theme xmlns:a="http://schemas.openxmlformats.org/drawingml/2006/main" name="Office-teema">
  <a:themeElements>
    <a:clrScheme name="Syke">
      <a:dk1>
        <a:sysClr val="windowText" lastClr="000000"/>
      </a:dk1>
      <a:lt1>
        <a:sysClr val="window" lastClr="FFFFFF"/>
      </a:lt1>
      <a:dk2>
        <a:srgbClr val="68A8AA"/>
      </a:dk2>
      <a:lt2>
        <a:srgbClr val="9DCFEF"/>
      </a:lt2>
      <a:accent1>
        <a:srgbClr val="D5A315"/>
      </a:accent1>
      <a:accent2>
        <a:srgbClr val="BBC122"/>
      </a:accent2>
      <a:accent3>
        <a:srgbClr val="ABA395"/>
      </a:accent3>
      <a:accent4>
        <a:srgbClr val="BF621E"/>
      </a:accent4>
      <a:accent5>
        <a:srgbClr val="827C71"/>
      </a:accent5>
      <a:accent6>
        <a:srgbClr val="9D7B25"/>
      </a:accent6>
      <a:hlink>
        <a:srgbClr val="4F8083"/>
      </a:hlink>
      <a:folHlink>
        <a:srgbClr val="68A8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KE25_ppt-pohja_ENG_4-3.pptx" id="{200A235F-886D-4926-B477-6846E21927AD}" vid="{5F686A58-1BEC-4E66-8963-3B6C33801E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AE83B7-B78D-4A19-9841-FFE24037640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F14290F-21FB-40E9-85F0-C2787E40B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74259E-0C34-449D-9D9E-1216BB7843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SYKE25_ppt-pohja_ENG_4-3</Template>
  <TotalTime>677</TotalTime>
  <Words>2746</Words>
  <Application>Microsoft Office PowerPoint</Application>
  <PresentationFormat>Näytössä katseltava diaesitys (4:3)</PresentationFormat>
  <Paragraphs>162</Paragraphs>
  <Slides>21</Slides>
  <Notes>0</Notes>
  <HiddenSlides>0</HiddenSlides>
  <MMClips>0</MMClips>
  <ScaleCrop>false</ScaleCrop>
  <HeadingPairs>
    <vt:vector size="4" baseType="variant">
      <vt:variant>
        <vt:lpstr>Teema</vt:lpstr>
      </vt:variant>
      <vt:variant>
        <vt:i4>1</vt:i4>
      </vt:variant>
      <vt:variant>
        <vt:lpstr>Dian otsikot</vt:lpstr>
      </vt:variant>
      <vt:variant>
        <vt:i4>21</vt:i4>
      </vt:variant>
    </vt:vector>
  </HeadingPairs>
  <TitlesOfParts>
    <vt:vector size="22" baseType="lpstr">
      <vt:lpstr>Office-teema</vt:lpstr>
      <vt:lpstr>2021 LIFE SIP CALL (Environment)</vt:lpstr>
      <vt:lpstr>Contents</vt:lpstr>
      <vt:lpstr>Background </vt:lpstr>
      <vt:lpstr>Background</vt:lpstr>
      <vt:lpstr>Background </vt:lpstr>
      <vt:lpstr>Objectives of Strategic Integrated Projects (SIPs)  </vt:lpstr>
      <vt:lpstr>Scope of SIPs  </vt:lpstr>
      <vt:lpstr>Expected results  </vt:lpstr>
      <vt:lpstr>Timetable and available budget  </vt:lpstr>
      <vt:lpstr>Admissibility and eligibility conditions (including mandatory documents)</vt:lpstr>
      <vt:lpstr>Application for stage 1: </vt:lpstr>
      <vt:lpstr>Application for stage 2: </vt:lpstr>
      <vt:lpstr>Award criteria, stage 1</vt:lpstr>
      <vt:lpstr>Award criteria, stage 2</vt:lpstr>
      <vt:lpstr>Award criteria, stage 2</vt:lpstr>
      <vt:lpstr>Award criteria, Stage 2</vt:lpstr>
      <vt:lpstr>How to submit an application</vt:lpstr>
      <vt:lpstr>Legal and financial set-up of the Grant Agreements</vt:lpstr>
      <vt:lpstr>Lisädioja </vt:lpstr>
      <vt:lpstr>Evaluation and award procedure</vt:lpstr>
      <vt:lpstr>Evaluation and award procedure</vt:lpstr>
    </vt:vector>
  </TitlesOfParts>
  <Company>Ympäristöhallinto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Heikkilä Waltteri</dc:creator>
  <cp:lastModifiedBy>Dahlbo Helena</cp:lastModifiedBy>
  <cp:revision>22</cp:revision>
  <dcterms:created xsi:type="dcterms:W3CDTF">2020-10-29T06:52:29Z</dcterms:created>
  <dcterms:modified xsi:type="dcterms:W3CDTF">2021-08-17T06:59:37Z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